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57" r:id="rId9"/>
    <p:sldId id="258" r:id="rId10"/>
    <p:sldId id="259" r:id="rId11"/>
    <p:sldId id="26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TRABAJO PRACTICO 3</a:t>
            </a:r>
            <a:br>
              <a:rPr lang="es-ES_tradnl" sz="4800" dirty="0" smtClean="0"/>
            </a:br>
            <a:r>
              <a:rPr lang="es-ES_tradnl" sz="4800" dirty="0" smtClean="0"/>
              <a:t>FISICA DISEÑO INDUSTRIAL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61466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9088" y="309296"/>
            <a:ext cx="10355766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AR" dirty="0"/>
              <a:t> 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) Para la producción de uno de los componentes de aluminio de la heladera debe fundirse un fragmento de 1,233 kg de dicho material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a-Es necesario conocer la cantidad de calor necesaria para realizar esta etapa de la producción. 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 fusión Al: 94 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cal/g</a:t>
            </a:r>
          </a:p>
          <a:p>
            <a:pPr algn="just"/>
            <a:endParaRPr lang="es-ES_tradn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Solución:</a:t>
            </a:r>
            <a:endParaRPr lang="es-A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 de calor de fusión: </a:t>
            </a:r>
            <a:r>
              <a:rPr lang="es-AR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masax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coeficiente de fusión del material</a:t>
            </a:r>
          </a:p>
          <a:p>
            <a:pPr algn="just"/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1,233Kg es equivalente a 1.233,00 g</a:t>
            </a:r>
          </a:p>
          <a:p>
            <a:pPr algn="just"/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Qf</a:t>
            </a: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 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1.233,00g</a:t>
            </a: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94 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cal/g</a:t>
            </a:r>
          </a:p>
          <a:p>
            <a:pPr algn="just"/>
            <a:endParaRPr lang="es-A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Qf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115.902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cal</a:t>
            </a:r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101" y="3055794"/>
            <a:ext cx="4647501" cy="28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316756" y="350629"/>
                <a:ext cx="11125201" cy="498668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4- 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un determinado sector del condensador del artefacto, circula líquido refrigerante con un caudal constante. Este sector se subdivide en dos secciones. Una de ellas de 6mm</a:t>
                </a:r>
                <a:r>
                  <a:rPr lang="es-AR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, en la que la velocidad del fluido es de 9 m/s y la segunda de 3 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es-AR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s-ES_tradnl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Entonces:</a:t>
                </a:r>
                <a:endParaRPr lang="es-A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a-¿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Cuál será la velocidad del fluido en la sección de 3mm</a:t>
                </a:r>
                <a:r>
                  <a:rPr lang="es-AR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Este dato es necesario para comprobar la resistencia del material que compone este sector del condensador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b- ¿Cuál será el caudal que circula por ese sector del condensador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Expresa 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 resultado en 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litro/s.</a:t>
                </a:r>
              </a:p>
              <a:p>
                <a:pPr algn="just"/>
                <a:endParaRPr lang="es-A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Recurrimos a la ecuación de continuidad: 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V</a:t>
                </a:r>
                <a:r>
                  <a:rPr lang="en-US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A</a:t>
                </a:r>
                <a:r>
                  <a:rPr lang="en-US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xV</a:t>
                </a:r>
                <a:r>
                  <a:rPr lang="en-US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Q (CAUDAL)   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(1) </a:t>
                </a:r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Donde 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b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b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6mm</a:t>
                </a:r>
                <a:r>
                  <a:rPr lang="es-AR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V</a:t>
                </a:r>
                <a:r>
                  <a:rPr lang="en-US" b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9 m/s y A</a:t>
                </a:r>
                <a:r>
                  <a:rPr lang="en-US" b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3 mm</a:t>
                </a:r>
                <a:r>
                  <a:rPr lang="en-US" b="1" baseline="30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s-A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Reemplazando en la ecuación (1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es-A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6mm</a:t>
                </a:r>
                <a:r>
                  <a:rPr lang="es-AR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m/s 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V</a:t>
                </a:r>
                <a:r>
                  <a:rPr lang="en-US" b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3 mm</a:t>
                </a:r>
                <a:r>
                  <a:rPr lang="en-US" b="1" baseline="30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just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b="1" baseline="-250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AR" b="1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s-AR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mm</m:t>
                        </m:r>
                        <m:r>
                          <m:rPr>
                            <m:nor/>
                          </m:rPr>
                          <a:rPr lang="es-AR" b="1" baseline="300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s-AR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AR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s-AR" b="1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mm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s-AR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18 m/s</a:t>
                </a:r>
              </a:p>
              <a:p>
                <a:pPr algn="just"/>
                <a:endParaRPr lang="es-A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Q= 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s-AR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xA</a:t>
                </a:r>
                <a:r>
                  <a:rPr lang="es-AR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 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0,000003m</a:t>
                </a:r>
                <a:r>
                  <a:rPr lang="es-AR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x18m/s=</a:t>
                </a:r>
                <a:r>
                  <a:rPr lang="es-AR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0,000054m</a:t>
                </a:r>
                <a:r>
                  <a:rPr lang="es-AR" b="1" baseline="30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s-AR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AR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/s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</a:t>
                </a:r>
                <a:endParaRPr lang="es-A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A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m</a:t>
                </a:r>
                <a:r>
                  <a:rPr lang="es-AR" b="1" baseline="30000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s-AR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/s equivale a 1000 litros por segundo serán entonces 0,054litros/s</a:t>
                </a: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56" y="350629"/>
                <a:ext cx="11125201" cy="4986686"/>
              </a:xfrm>
              <a:prstGeom prst="rect">
                <a:avLst/>
              </a:prstGeom>
              <a:blipFill rotWithShape="0">
                <a:blip r:embed="rId2"/>
                <a:stretch>
                  <a:fillRect l="-493" t="-733" r="-438" b="-11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546" y="2571928"/>
            <a:ext cx="1707290" cy="30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09600" y="224641"/>
                <a:ext cx="10958945" cy="5308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 requiere diseñar un molde (</a:t>
                </a:r>
                <a:r>
                  <a:rPr lang="es-AR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cubetera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de un polímero a 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determinar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El recipiente deberá alojar agua (hasta 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173 g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y soportar variaciones de temperatura que 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irán 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entre los </a:t>
                </a:r>
                <a:r>
                  <a:rPr lang="es-AR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3°C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hasta los -</a:t>
                </a:r>
                <a:r>
                  <a:rPr lang="es-AR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10°C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s-A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a- 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Es necesario determinar cuántas calorías son necesarias para que se produzca esta diferencia de temperatura en el agua (llevándola del estado líquido al sólido), para luego proceder a determinar que polímero será más adecuado utilizar en este 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caso.</a:t>
                </a:r>
              </a:p>
              <a:p>
                <a:pPr algn="just"/>
                <a:endParaRPr lang="es-A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             </a:t>
                </a:r>
                <a:endParaRPr lang="es-A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S_tradnl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S_tradnl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S_tradnl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S_tradnl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Q1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=173 </a:t>
                </a:r>
                <a:r>
                  <a:rPr lang="es-AR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gx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0,53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AR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cal</m:t>
                        </m:r>
                      </m:num>
                      <m:den>
                        <m:r>
                          <m:rPr>
                            <m:nor/>
                          </m:rPr>
                          <a:rPr lang="es-AR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s-AR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°</m:t>
                        </m:r>
                        <m:r>
                          <m:rPr>
                            <m:nor/>
                          </m:rPr>
                          <a:rPr lang="es-AR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x10ºC=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916,9 cal                                       </a:t>
                </a:r>
                <a:endParaRPr lang="es-A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A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Ql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=173g x 80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cal/g=13.840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cal                                        </a:t>
                </a:r>
                <a:endParaRPr lang="es-A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A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Q2=173gx 1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cal/g </a:t>
                </a:r>
                <a:r>
                  <a:rPr lang="es-AR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C°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s-A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s-A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3°C= 519 cal                                        </a:t>
                </a:r>
                <a:endParaRPr lang="es-A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A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AR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Qtotal</a:t>
                </a:r>
                <a:r>
                  <a:rPr lang="es-AR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 916,9cal+13814cal+519cal= </a:t>
                </a:r>
                <a:r>
                  <a:rPr lang="es-AR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15.275,90</a:t>
                </a:r>
                <a:r>
                  <a:rPr lang="es-AR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cal </a:t>
                </a: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4641"/>
                <a:ext cx="10958945" cy="5308826"/>
              </a:xfrm>
              <a:prstGeom prst="rect">
                <a:avLst/>
              </a:prstGeom>
              <a:blipFill rotWithShape="0">
                <a:blip r:embed="rId2"/>
                <a:stretch>
                  <a:fillRect l="-445" t="-689" r="-445" b="-91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506871" y="1828029"/>
          <a:ext cx="1025811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1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262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  ESPECÍFICO HIELO</a:t>
                      </a:r>
                      <a:endParaRPr lang="es-A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  ESPECÍFICO AGUA</a:t>
                      </a:r>
                      <a:endParaRPr lang="es-A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  LATENTE AGUA</a:t>
                      </a:r>
                      <a:endParaRPr lang="es-A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 TOTAL</a:t>
                      </a:r>
                      <a:endParaRPr lang="es-A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854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 hielo: 0,53 cal/</a:t>
                      </a:r>
                      <a:r>
                        <a:rPr lang="es-AR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g°C</a:t>
                      </a:r>
                      <a:r>
                        <a:rPr lang="es-A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 agua: 1 cal/</a:t>
                      </a:r>
                      <a:r>
                        <a:rPr lang="es-AR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g°C</a:t>
                      </a:r>
                      <a:r>
                        <a:rPr lang="es-A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es-AR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Ql</a:t>
                      </a:r>
                      <a:r>
                        <a:rPr lang="es-A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 80 cal/g 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</a:t>
                      </a:r>
                      <a:r>
                        <a:rPr lang="es-A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 </a:t>
                      </a:r>
                      <a:r>
                        <a:rPr lang="es-AR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Q1+Ql+Q2</a:t>
                      </a:r>
                      <a:r>
                        <a:rPr lang="es-A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7396" y="3652954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0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328036" y="380268"/>
                <a:ext cx="11160086" cy="36400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1-Un 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caudal de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agua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circula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por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una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tubería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1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en-US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sección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interior a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una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velocidad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0,5 m/s.  Si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deseamos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velocidad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circulación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aumente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hasta los 1,2 m/s, ¿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Qué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sección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 de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tener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tubería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deberemos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conectar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la anterior?¿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Cúal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el caudal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recorre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cañería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Caudal=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b="1" baseline="-25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xV</a:t>
                </a:r>
                <a:r>
                  <a:rPr lang="en-US" b="1" baseline="-25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s-AR" b="1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V</a:t>
                </a:r>
                <a:r>
                  <a:rPr lang="en-US" b="1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A</a:t>
                </a:r>
                <a:r>
                  <a:rPr lang="en-US" b="1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xV</a:t>
                </a:r>
                <a:r>
                  <a:rPr lang="en-US" b="1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Q (CAUDAL)    </a:t>
                </a:r>
              </a:p>
              <a:p>
                <a:pPr marL="1854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Planteando</a:t>
                </a: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 </a:t>
                </a:r>
                <a:r>
                  <a:rPr lang="en-US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ecuación</a:t>
                </a: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en-US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continuidad</a:t>
                </a: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resulta</a:t>
                </a: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cm</a:t>
                </a:r>
                <a:r>
                  <a:rPr lang="en-US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0,5 m/s= A</a:t>
                </a:r>
                <a:r>
                  <a:rPr lang="en-US" b="1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1,2 m/s         </a:t>
                </a:r>
                <a:endParaRPr lang="en-US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𝐜𝐦</m:t>
                        </m:r>
                        <m:r>
                          <a:rPr lang="en-US" b="1" i="1" baseline="30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baseline="30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𝐱</m:t>
                        </m:r>
                        <m:r>
                          <a:rPr lang="en-US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𝐦</m:t>
                        </m:r>
                        <m:r>
                          <a:rPr lang="en-US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𝒔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𝐦</m:t>
                        </m:r>
                        <m:r>
                          <a:rPr lang="en-US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=0,4166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Q=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𝟎𝟎𝟎</m:t>
                        </m:r>
                      </m:den>
                    </m:f>
                    <m:sSup>
                      <m:sSup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x 0,5 m/s=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𝟒𝟏𝟔𝟔</m:t>
                        </m:r>
                      </m:num>
                      <m:den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𝟎𝟎𝟎</m:t>
                        </m:r>
                      </m:den>
                    </m:f>
                    <m:sSup>
                      <m:sSup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s-AR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x 1,2 m/s=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0, 00005 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</a:t>
                </a:r>
                <a:r>
                  <a:rPr lang="es-AR" b="1" baseline="300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3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/s o bien 0,05 l/s </a:t>
                </a:r>
                <a:endParaRPr lang="es-A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36" y="380268"/>
                <a:ext cx="11160086" cy="3640035"/>
              </a:xfrm>
              <a:prstGeom prst="rect">
                <a:avLst/>
              </a:prstGeom>
              <a:blipFill rotWithShape="0">
                <a:blip r:embed="rId2"/>
                <a:stretch>
                  <a:fillRect l="-492" t="-838" r="-43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Pin en plom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Pin en plome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23" y="31949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319489" y="911631"/>
                <a:ext cx="11049917" cy="434612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2-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Una</a:t>
                </a:r>
                <a:r>
                  <a:rPr lang="en-US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cierta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cantidad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gas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ocupa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volumen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100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en-US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una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presión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750 mm Hg. ¿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Qué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volumen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ocupará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una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presión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1,5 atm.si la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constante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s-A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masa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constantes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factible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aplicar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 ley de Boyle: P1.V1 = P2.V2  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Como </a:t>
                </a:r>
                <a:r>
                  <a:rPr lang="en-US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unidad</a:t>
                </a: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presión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podemos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usar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mm Hg o </a:t>
                </a:r>
                <a:r>
                  <a:rPr lang="en-US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atmósferas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Utilizaremos</a:t>
                </a:r>
                <a:r>
                  <a:rPr lang="en-US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mmHg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Como 1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atm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760 mm Hg, 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1,5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atm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x mm Hg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𝒂𝒕𝒎𝒙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𝟕𝟔𝟎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𝒎𝒎𝑯𝒈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𝒂𝒕𝒎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1.140 mmHg 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sustituyendo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la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ecuación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Boyle: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A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750mmHgx100cm</a:t>
                </a:r>
                <a:r>
                  <a:rPr lang="en-US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1.140 </a:t>
                </a:r>
                <a:r>
                  <a:rPr lang="en-US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mmHgx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V2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𝟕𝟓𝟎</m:t>
                        </m:r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𝒎𝒎𝑯𝒈𝒙</m:t>
                        </m:r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𝟏𝟒𝟎</m:t>
                        </m:r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𝒎𝒎𝑯𝒈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b="1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65,7895cm</a:t>
                </a:r>
                <a:r>
                  <a:rPr lang="en-US" b="1" baseline="30000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s-AR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9" y="911631"/>
                <a:ext cx="11049917" cy="4346126"/>
              </a:xfrm>
              <a:prstGeom prst="rect">
                <a:avLst/>
              </a:prstGeom>
              <a:blipFill rotWithShape="0">
                <a:blip r:embed="rId2"/>
                <a:stretch>
                  <a:fillRect t="-843" r="-496" b="-14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Gas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403" y="4105188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6606" y="227547"/>
            <a:ext cx="11027885" cy="3055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5420" algn="just">
              <a:lnSpc>
                <a:spcPct val="107000"/>
              </a:lnSpc>
              <a:spcAft>
                <a:spcPts val="0"/>
              </a:spcAft>
            </a:pP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3-Un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cubo de hierro de 20 cm de arista se sumerge totalmente en agua. Si tiene un peso con una magnitud de 560 N, calcular:</a:t>
            </a:r>
            <a:endParaRPr lang="es-A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Determina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empuje que recibe el cuerpo</a:t>
            </a:r>
            <a:endParaRPr lang="es-A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42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42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A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42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0,2mx0,2mx0,2m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0,008m</a:t>
            </a:r>
            <a:r>
              <a:rPr lang="en-US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A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42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peso del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cubo</a:t>
            </a:r>
            <a:endParaRPr lang="es-A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42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1.000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kgf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10.000 N/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A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42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420"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Empuje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xVolumen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10.000 N/m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0,008m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80N 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empuje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endParaRPr lang="es-AR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385590" y="3492347"/>
                <a:ext cx="11093986" cy="25464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4- Una varilla de hierro mide, a -10ºC, 12m de longitud. </a:t>
                </a:r>
                <a:endParaRPr lang="es-AR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Determina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 longitud (en cm) a una temperatura de  40ºC.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λhierro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1,17x10</a:t>
                </a:r>
                <a:r>
                  <a:rPr lang="es-AR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-5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1/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ºC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Tf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40ºC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Ti= -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10ºC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b="1" dirty="0" smtClean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Lf</a:t>
                </a:r>
                <a:r>
                  <a:rPr lang="es-AR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Li(</a:t>
                </a:r>
                <a:r>
                  <a:rPr lang="es-AR" b="1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1+λ</a:t>
                </a:r>
                <a:r>
                  <a:rPr lang="es-AR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s-AR" b="1" i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s-AR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1.200 cm( 1+ </a:t>
                </a:r>
                <a:r>
                  <a:rPr lang="es-AR" b="1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1,17x10</a:t>
                </a:r>
                <a:r>
                  <a:rPr lang="es-AR" b="1" baseline="300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-5</a:t>
                </a:r>
                <a:r>
                  <a:rPr lang="es-AR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1/</a:t>
                </a:r>
                <a:r>
                  <a:rPr lang="es-AR" b="1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ºC</a:t>
                </a:r>
                <a:r>
                  <a:rPr lang="es-AR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s-AR" b="1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40ºC</a:t>
                </a:r>
                <a:r>
                  <a:rPr lang="es-AR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</a:t>
                </a:r>
                <a:r>
                  <a:rPr lang="es-AR" b="1" dirty="0" err="1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10ºC</a:t>
                </a:r>
                <a:r>
                  <a:rPr lang="es-AR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))=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1200,70cm</a:t>
                </a:r>
                <a:endParaRPr lang="es-AR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AR" b="1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0" y="3492347"/>
                <a:ext cx="11093986" cy="25464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1" b="99138" l="92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4623" y="650629"/>
            <a:ext cx="2066925" cy="2209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4785" y="40238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06775" y="1161674"/>
                <a:ext cx="10675345" cy="376859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5-Una 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tapa metálica de 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sufre un incremento de temperatura de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50ºC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alcanza una superficie final de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2,020m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Determina el coeficiente de dilatación lineal del material.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Sf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Si(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1+2λ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2,020m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1+2λ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º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𝟎𝟐𝟎</m:t>
                        </m:r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1+2λ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º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𝟎𝟐𝟎</m:t>
                        </m:r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-1=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2λ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º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s-AR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800"/>
                  </a:spcAft>
                </a:pPr>
                <a:endParaRPr lang="es-AR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l-G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s-AR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AR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s-AR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AR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𝟎𝟐𝟎</m:t>
                            </m:r>
                            <m:sSup>
                              <m:sSupPr>
                                <m:ctrlPr>
                                  <a:rPr lang="es-AR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AR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s-AR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s-AR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s-AR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AR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s-AR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s-AR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𝟓𝟎</m:t>
                        </m:r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º</m:t>
                        </m:r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s-AR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𝟎𝟏</m:t>
                        </m:r>
                      </m:num>
                      <m:den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º</m:t>
                        </m:r>
                        <m:r>
                          <a:rPr lang="es-AR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den>
                    </m:f>
                    <m:r>
                      <a:rPr lang="es-AR" b="1" i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AR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s-AR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s-AR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𝟎𝟎𝟎𝟏</m:t>
                    </m:r>
                    <m:f>
                      <m:fPr>
                        <m:ctrlP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º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den>
                    </m:f>
                  </m:oMath>
                </a14:m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5" y="1161674"/>
                <a:ext cx="10675345" cy="3768596"/>
              </a:xfrm>
              <a:prstGeom prst="rect">
                <a:avLst/>
              </a:prstGeom>
              <a:blipFill rotWithShape="0">
                <a:blip r:embed="rId2"/>
                <a:stretch>
                  <a:fillRect t="-971" r="-51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43637" y="3739123"/>
            <a:ext cx="1969220" cy="16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4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341523" y="418641"/>
                <a:ext cx="10190602" cy="587622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6- Un cubo de hierro presenta un volumen de 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50cm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70ºC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¿Cual habrá sido la temperatura final si su volumen es ahora de 48,0089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s-A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Vf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Vi(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1+3λ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48,0089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50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1+3λ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𝒕𝒇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𝟕𝟎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º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= 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𝟒𝟖</m:t>
                        </m:r>
                        <m:r>
                          <a:rPr lang="es-AR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𝟎𝟎𝟖𝟗</m:t>
                        </m:r>
                        <m:r>
                          <a:rPr lang="es-AR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𝒄𝒎</m:t>
                        </m:r>
                        <m:r>
                          <a:rPr lang="es-AR" b="1" i="1" baseline="30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𝟓𝟎</m:t>
                        </m:r>
                        <m:r>
                          <a:rPr lang="es-AR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𝒄𝒎</m:t>
                        </m:r>
                        <m:r>
                          <a:rPr lang="es-AR" b="1" i="1" baseline="30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1+3λ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𝒕𝒇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𝟕𝟎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º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𝟒𝟖</m:t>
                        </m:r>
                        <m:r>
                          <a:rPr lang="es-AR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𝟎𝟎𝟖𝟗</m:t>
                        </m:r>
                        <m:r>
                          <a:rPr lang="es-AR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𝒄𝒎</m:t>
                        </m:r>
                        <m:r>
                          <a:rPr lang="es-AR" b="1" i="1" baseline="30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𝟓𝟎</m:t>
                        </m:r>
                        <m:r>
                          <a:rPr lang="es-AR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𝒄𝒎</m:t>
                        </m:r>
                        <m:r>
                          <a:rPr lang="es-AR" b="1" i="1" baseline="30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-1= 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1,17X10</a:t>
                </a:r>
                <a:r>
                  <a:rPr lang="es-AR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-5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1/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ºC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𝒕𝒇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𝟕𝟎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º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𝟒𝟖</m:t>
                        </m:r>
                        <m:r>
                          <a:rPr lang="es-AR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𝟎𝟎𝟖𝟗</m:t>
                        </m:r>
                        <m:r>
                          <a:rPr lang="es-AR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𝒄𝒎</m:t>
                        </m:r>
                        <m:r>
                          <a:rPr lang="es-AR" b="1" i="1" baseline="30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𝟓𝟎</m:t>
                        </m:r>
                        <m:r>
                          <a:rPr lang="es-AR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𝒄𝒎</m:t>
                        </m:r>
                        <m:r>
                          <a:rPr lang="es-AR" b="1" i="1" baseline="30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-1= 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1,17X10</a:t>
                </a:r>
                <a:r>
                  <a:rPr lang="es-AR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-5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1/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ºC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xtf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1,17X10</a:t>
                </a:r>
                <a:r>
                  <a:rPr lang="es-AR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-5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1/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ºCx70ºC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Calculamos :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54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1402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-0,039822 =0,0000351tf - 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0,002457</a:t>
                </a:r>
              </a:p>
              <a:p>
                <a:pPr marL="414020">
                  <a:lnSpc>
                    <a:spcPct val="107000"/>
                  </a:lnSpc>
                  <a:spcAft>
                    <a:spcPts val="0"/>
                  </a:spcAft>
                </a:pP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140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(-0,039822+0,002457)/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0,0000351=</a:t>
                </a:r>
                <a:r>
                  <a:rPr lang="es-AR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tf</a:t>
                </a:r>
                <a:endParaRPr lang="es-AR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140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AR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s-AR" b="1" dirty="0" err="1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tf</a:t>
                </a:r>
                <a:r>
                  <a:rPr lang="es-AR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AR" b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1064,53ºC</a:t>
                </a:r>
                <a:endParaRPr lang="es-AR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23" y="418641"/>
                <a:ext cx="10190602" cy="5876224"/>
              </a:xfrm>
              <a:prstGeom prst="rect">
                <a:avLst/>
              </a:prstGeom>
              <a:blipFill rotWithShape="0">
                <a:blip r:embed="rId2"/>
                <a:stretch>
                  <a:fillRect t="-622" r="-5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329" y="924018"/>
            <a:ext cx="206672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6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EJERCICIOS DE APLICACIÓN AL DISEÑO INDUSTRIAL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TRABAJO PRACTICO NÚMERO 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5996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2120" y="0"/>
            <a:ext cx="10972800" cy="5570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1-La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estructura principal de una heladera consiste en seis caras metálicas sometidas a constantes cambios de temperatura, por ello, se requiere saber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a- ¿Cuál será la variación del volumen del artefacto cuando se llega a una temperatura de 21º C ?. Se sabe que a una temperatura de 4º C las dimensiones son las que se presentan en la fotografía. El dato que se solicita es necesario para diseñar el mueble bajo mesada que alojará a este producto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b- Exprese esa variación de volumen en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AR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y notación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científica</a:t>
            </a:r>
          </a:p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c- ¿Cuál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la capacidad del electrodoméstico en litros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a‐</a:t>
            </a:r>
          </a:p>
          <a:p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dilat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acero(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3,45 x 1/</a:t>
            </a:r>
            <a:r>
              <a:rPr lang="es-A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ºC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10</a:t>
            </a:r>
            <a:r>
              <a:rPr lang="es-AR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‐7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endParaRPr lang="es-A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AR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: 4° C    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AR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 :21° C   </a:t>
            </a:r>
            <a:endParaRPr lang="es-A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inicial:  </a:t>
            </a:r>
            <a:r>
              <a:rPr lang="es-AR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48,2cm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s-AR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51,9cm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s-AR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86,2cm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215.636,196 </a:t>
            </a:r>
            <a:r>
              <a:rPr lang="es-AR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s-AR" sz="1600" b="1" baseline="30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AR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 final=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215.636,196 </a:t>
            </a:r>
            <a:r>
              <a:rPr lang="es-AR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s-AR" sz="1600" b="1" baseline="30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(</a:t>
            </a:r>
            <a:r>
              <a:rPr lang="es-AR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1+3x3.45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ºC</a:t>
            </a:r>
            <a:r>
              <a:rPr lang="es-AR" sz="1600" b="1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‐1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s-AR" sz="1600" b="1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‐7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x17°C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 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215.639,990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s-AR" sz="1600" b="1" baseline="30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Variación de volumen= </a:t>
            </a:r>
            <a:r>
              <a:rPr lang="es-A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final‐ </a:t>
            </a:r>
            <a:r>
              <a:rPr lang="es-A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inicial= 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215.639,990 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s-AR" sz="16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- 215.636,196 </a:t>
            </a:r>
            <a:r>
              <a:rPr lang="es-A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s-AR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3,7941188686 </a:t>
            </a:r>
            <a:r>
              <a:rPr lang="es-AR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s-AR" sz="1600" b="1" baseline="30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endParaRPr lang="es-A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b‐ 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3,7941188686 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s-AR" sz="16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0,0000037941188686 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AR" sz="16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3,7941188686 </a:t>
            </a:r>
            <a:r>
              <a:rPr lang="es-AR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x10</a:t>
            </a:r>
            <a:r>
              <a:rPr lang="es-AR" sz="1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‐6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AR" sz="1600" b="1" baseline="30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AR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c‐ 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1.000 l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‐‐‐‐ 1m3  </a:t>
            </a:r>
            <a:endParaRPr lang="es-A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xl   ‐‐‐‐‐   0,215.636196 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AR" sz="16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</a:t>
            </a:r>
            <a:r>
              <a:rPr lang="es-AR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 216 litros </a:t>
            </a:r>
            <a:r>
              <a:rPr lang="es-AR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99" y="1444142"/>
            <a:ext cx="2078916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6313" y="140271"/>
            <a:ext cx="11136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2-La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heladera del punto anterior debe ser ubicada sobre una superficie de madera de Roble cuya resistencia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la compresión es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de 580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kgf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/ cm</a:t>
            </a:r>
            <a:r>
              <a:rPr lang="es-A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. Teniendo en cuenta que el producto pesa 26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kgf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determina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¿Cuál será la presión ejercida por la heladera sobre la superficie de madera? para evitar futuros daños en la superficie?   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El valor obtenido en el punto a- ¿Supera la resistencia de la madera de roble? Nota: Las dimensiones de la heladera siguen siendo las que se muestran en el ejercicio 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anterior:</a:t>
            </a:r>
          </a:p>
          <a:p>
            <a:r>
              <a:rPr lang="es-AR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48,2cm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s-AR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51,9cm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x 86,2 cm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6492" y="2546725"/>
            <a:ext cx="789020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a-Pr=26 </a:t>
            </a:r>
            <a:r>
              <a:rPr lang="es-AR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kgf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2501,58</a:t>
            </a: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s-AR" b="1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Presión= Fuerza/</a:t>
            </a: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de apoyo</a:t>
            </a:r>
          </a:p>
          <a:p>
            <a:endParaRPr lang="es-AR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0,01039 </a:t>
            </a:r>
            <a:r>
              <a:rPr lang="es-AR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kgf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/cm</a:t>
            </a:r>
            <a:r>
              <a:rPr lang="es-AR" b="1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FIJENSÉ QUE AQUÍ NO RESPETAMOS LA CONCORDANCIA DE UNIDADES PORQUE LA TABLA DE LA QUE SE EXTRAJO LA RESISTENCIA LA COMPRESIÓN DABA LA MISMA EN </a:t>
            </a:r>
            <a:r>
              <a:rPr lang="es-AR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Kgf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/cm</a:t>
            </a:r>
            <a:r>
              <a:rPr lang="es-AR" b="1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AR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       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. De la 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=</a:t>
            </a: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48,2cm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51,9cm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= 2501,58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s-AR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De la base =</a:t>
            </a: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2501,58 cm</a:t>
            </a:r>
            <a:r>
              <a:rPr lang="es-AR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‐ 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Porque es menor que 580kgf/cm</a:t>
            </a:r>
            <a:r>
              <a:rPr lang="es-AR" b="1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               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241" y="2546725"/>
            <a:ext cx="3279410" cy="26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3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415</TotalTime>
  <Words>627</Words>
  <Application>Microsoft Office PowerPoint</Application>
  <PresentationFormat>Panorámica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Impact</vt:lpstr>
      <vt:lpstr>Times New Roman</vt:lpstr>
      <vt:lpstr>Evento principal</vt:lpstr>
      <vt:lpstr>TRABAJO PRACTICO 3 FISICA DISEÑO INDUSTRIAL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EJERCICIOS DE APLICACIÓN AL DISEÑO INDUSTRIAL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3 FISICA DISEÑO INDUSTRIAL</dc:title>
  <dc:creator>usuario</dc:creator>
  <cp:lastModifiedBy>GUSTAVO</cp:lastModifiedBy>
  <cp:revision>39</cp:revision>
  <dcterms:created xsi:type="dcterms:W3CDTF">2020-05-15T21:43:30Z</dcterms:created>
  <dcterms:modified xsi:type="dcterms:W3CDTF">2021-01-21T18:26:24Z</dcterms:modified>
</cp:coreProperties>
</file>