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5" r:id="rId9"/>
    <p:sldId id="264" r:id="rId10"/>
    <p:sldId id="263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59A5-E742-4A86-AD46-F56E7D545066}" type="datetimeFigureOut">
              <a:rPr lang="es-AR" smtClean="0"/>
              <a:t>21/1/2021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E219-7841-4FA4-9502-3A2EA9A2ED4F}" type="slidenum">
              <a:rPr lang="es-AR" smtClean="0"/>
              <a:t>‹Nº›</a:t>
            </a:fld>
            <a:endParaRPr lang="es-A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196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59A5-E742-4A86-AD46-F56E7D545066}" type="datetimeFigureOut">
              <a:rPr lang="es-AR" smtClean="0"/>
              <a:t>21/1/2021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E219-7841-4FA4-9502-3A2EA9A2ED4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37952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59A5-E742-4A86-AD46-F56E7D545066}" type="datetimeFigureOut">
              <a:rPr lang="es-AR" smtClean="0"/>
              <a:t>21/1/2021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E219-7841-4FA4-9502-3A2EA9A2ED4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4716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59A5-E742-4A86-AD46-F56E7D545066}" type="datetimeFigureOut">
              <a:rPr lang="es-AR" smtClean="0"/>
              <a:t>21/1/2021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E219-7841-4FA4-9502-3A2EA9A2ED4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9272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59A5-E742-4A86-AD46-F56E7D545066}" type="datetimeFigureOut">
              <a:rPr lang="es-AR" smtClean="0"/>
              <a:t>21/1/2021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E219-7841-4FA4-9502-3A2EA9A2ED4F}" type="slidenum">
              <a:rPr lang="es-AR" smtClean="0"/>
              <a:t>‹Nº›</a:t>
            </a:fld>
            <a:endParaRPr lang="es-A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328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59A5-E742-4A86-AD46-F56E7D545066}" type="datetimeFigureOut">
              <a:rPr lang="es-AR" smtClean="0"/>
              <a:t>21/1/2021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E219-7841-4FA4-9502-3A2EA9A2ED4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5141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59A5-E742-4A86-AD46-F56E7D545066}" type="datetimeFigureOut">
              <a:rPr lang="es-AR" smtClean="0"/>
              <a:t>21/1/2021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E219-7841-4FA4-9502-3A2EA9A2ED4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9613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59A5-E742-4A86-AD46-F56E7D545066}" type="datetimeFigureOut">
              <a:rPr lang="es-AR" smtClean="0"/>
              <a:t>21/1/2021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E219-7841-4FA4-9502-3A2EA9A2ED4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7114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59A5-E742-4A86-AD46-F56E7D545066}" type="datetimeFigureOut">
              <a:rPr lang="es-AR" smtClean="0"/>
              <a:t>21/1/2021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E219-7841-4FA4-9502-3A2EA9A2ED4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07153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A6359A5-E742-4A86-AD46-F56E7D545066}" type="datetimeFigureOut">
              <a:rPr lang="es-AR" smtClean="0"/>
              <a:t>21/1/2021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27E219-7841-4FA4-9502-3A2EA9A2ED4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28168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59A5-E742-4A86-AD46-F56E7D545066}" type="datetimeFigureOut">
              <a:rPr lang="es-AR" smtClean="0"/>
              <a:t>21/1/2021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E219-7841-4FA4-9502-3A2EA9A2ED4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21553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A6359A5-E742-4A86-AD46-F56E7D545066}" type="datetimeFigureOut">
              <a:rPr lang="es-AR" smtClean="0"/>
              <a:t>21/1/2021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027E219-7841-4FA4-9502-3A2EA9A2ED4F}" type="slidenum">
              <a:rPr lang="es-AR" smtClean="0"/>
              <a:t>‹Nº›</a:t>
            </a:fld>
            <a:endParaRPr lang="es-A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92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7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ured.cu/Mec%C3%A1nica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6600" smtClean="0"/>
              <a:t>Capítulo IV</a:t>
            </a:r>
            <a:endParaRPr lang="es-AR" sz="6600" dirty="0"/>
          </a:p>
        </p:txBody>
      </p:sp>
      <p:pic>
        <p:nvPicPr>
          <p:cNvPr id="11" name="Marcador de contenido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34306"/>
            <a:ext cx="6492875" cy="2452863"/>
          </a:xfrm>
        </p:spPr>
      </p:pic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s-AR" sz="4000" dirty="0" smtClean="0"/>
              <a:t>TRABAJO</a:t>
            </a:r>
          </a:p>
          <a:p>
            <a:r>
              <a:rPr lang="es-AR" sz="4000" dirty="0" smtClean="0"/>
              <a:t>POTENCIA</a:t>
            </a:r>
          </a:p>
          <a:p>
            <a:r>
              <a:rPr lang="es-AR" sz="4000" dirty="0" smtClean="0"/>
              <a:t>MÁQUINAS SIMPLES</a:t>
            </a:r>
          </a:p>
          <a:p>
            <a:r>
              <a:rPr lang="es-AR" sz="1400" dirty="0" smtClean="0"/>
              <a:t>Nota:</a:t>
            </a:r>
          </a:p>
          <a:p>
            <a:r>
              <a:rPr lang="es-AR" sz="1400" dirty="0" smtClean="0"/>
              <a:t>Las URL que se colocan en </a:t>
            </a:r>
            <a:r>
              <a:rPr lang="es-AR" sz="1400" smtClean="0"/>
              <a:t>cada diapositiva corresponden </a:t>
            </a:r>
            <a:r>
              <a:rPr lang="es-AR" sz="1400" dirty="0" smtClean="0"/>
              <a:t>a imágenes y  </a:t>
            </a:r>
            <a:r>
              <a:rPr lang="es-AR" sz="1400" dirty="0" err="1" smtClean="0"/>
              <a:t>gifs</a:t>
            </a:r>
            <a:r>
              <a:rPr lang="es-AR" sz="1400" dirty="0" smtClean="0"/>
              <a:t>.</a:t>
            </a:r>
            <a:endParaRPr lang="es-AR" sz="1400" dirty="0"/>
          </a:p>
        </p:txBody>
      </p:sp>
      <p:sp>
        <p:nvSpPr>
          <p:cNvPr id="2" name="CuadroTexto 1"/>
          <p:cNvSpPr txBox="1"/>
          <p:nvPr/>
        </p:nvSpPr>
        <p:spPr>
          <a:xfrm>
            <a:off x="5850610" y="6385302"/>
            <a:ext cx="53779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800" b="1" dirty="0"/>
              <a:t>http://profemudy-fisica.blogspot.com/2014/01/las-fuerzas.html</a:t>
            </a:r>
          </a:p>
        </p:txBody>
      </p:sp>
    </p:spTree>
    <p:extLst>
      <p:ext uri="{BB962C8B-B14F-4D97-AF65-F5344CB8AC3E}">
        <p14:creationId xmlns:p14="http://schemas.microsoft.com/office/powerpoint/2010/main" val="115672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748" y="230385"/>
            <a:ext cx="3200400" cy="2286000"/>
          </a:xfrm>
        </p:spPr>
        <p:txBody>
          <a:bodyPr/>
          <a:lstStyle/>
          <a:p>
            <a:r>
              <a:rPr lang="es-AR" dirty="0" smtClean="0"/>
              <a:t>POLEAS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0" y="2652678"/>
            <a:ext cx="4038600" cy="4205321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700" b="1" dirty="0"/>
              <a:t>Se </a:t>
            </a:r>
            <a:r>
              <a:rPr lang="en-US" sz="1700" b="1" dirty="0" err="1"/>
              <a:t>denomina</a:t>
            </a:r>
            <a:r>
              <a:rPr lang="en-US" sz="1700" b="1" dirty="0"/>
              <a:t> </a:t>
            </a:r>
            <a:r>
              <a:rPr lang="en-US" sz="1700" b="1" dirty="0" err="1"/>
              <a:t>polea</a:t>
            </a:r>
            <a:r>
              <a:rPr lang="en-US" sz="1700" b="1" dirty="0"/>
              <a:t> a </a:t>
            </a:r>
            <a:r>
              <a:rPr lang="en-US" sz="1700" b="1" dirty="0" err="1"/>
              <a:t>una</a:t>
            </a:r>
            <a:r>
              <a:rPr lang="en-US" sz="1700" b="1" dirty="0"/>
              <a:t> </a:t>
            </a:r>
            <a:r>
              <a:rPr lang="en-US" sz="1700" b="1" dirty="0" err="1"/>
              <a:t>máquina</a:t>
            </a:r>
            <a:r>
              <a:rPr lang="en-US" sz="1700" b="1" dirty="0"/>
              <a:t> simple </a:t>
            </a:r>
            <a:r>
              <a:rPr lang="en-US" sz="1700" b="1" dirty="0" err="1"/>
              <a:t>que</a:t>
            </a:r>
            <a:r>
              <a:rPr lang="en-US" sz="1700" b="1" dirty="0"/>
              <a:t> </a:t>
            </a:r>
            <a:r>
              <a:rPr lang="en-US" sz="1700" b="1" dirty="0" err="1"/>
              <a:t>consta</a:t>
            </a:r>
            <a:r>
              <a:rPr lang="en-US" sz="1700" b="1" dirty="0"/>
              <a:t> de un disco o </a:t>
            </a:r>
            <a:r>
              <a:rPr lang="en-US" sz="1700" b="1" dirty="0" err="1"/>
              <a:t>rueda</a:t>
            </a:r>
            <a:r>
              <a:rPr lang="en-US" sz="1700" b="1" dirty="0"/>
              <a:t> </a:t>
            </a:r>
            <a:r>
              <a:rPr lang="en-US" sz="1700" b="1" dirty="0" err="1"/>
              <a:t>acanalada</a:t>
            </a:r>
            <a:r>
              <a:rPr lang="en-US" sz="1700" b="1" dirty="0"/>
              <a:t>, </a:t>
            </a:r>
            <a:r>
              <a:rPr lang="en-US" sz="1700" b="1" dirty="0" err="1"/>
              <a:t>que</a:t>
            </a:r>
            <a:r>
              <a:rPr lang="en-US" sz="1700" b="1" dirty="0"/>
              <a:t> </a:t>
            </a:r>
            <a:r>
              <a:rPr lang="en-US" sz="1700" b="1" dirty="0" err="1"/>
              <a:t>permite</a:t>
            </a:r>
            <a:r>
              <a:rPr lang="en-US" sz="1700" b="1" dirty="0"/>
              <a:t> </a:t>
            </a:r>
            <a:r>
              <a:rPr lang="en-US" sz="1700" b="1" dirty="0" err="1"/>
              <a:t>que</a:t>
            </a:r>
            <a:r>
              <a:rPr lang="en-US" sz="1700" b="1" dirty="0"/>
              <a:t> se le </a:t>
            </a:r>
            <a:r>
              <a:rPr lang="en-US" sz="1700" b="1" dirty="0" err="1"/>
              <a:t>adapte</a:t>
            </a:r>
            <a:r>
              <a:rPr lang="en-US" sz="1700" b="1" dirty="0"/>
              <a:t> </a:t>
            </a:r>
            <a:r>
              <a:rPr lang="en-US" sz="1700" b="1" dirty="0" err="1"/>
              <a:t>una</a:t>
            </a:r>
            <a:r>
              <a:rPr lang="en-US" sz="1700" b="1" dirty="0"/>
              <a:t> </a:t>
            </a:r>
            <a:r>
              <a:rPr lang="en-US" sz="1700" b="1" dirty="0" err="1"/>
              <a:t>soga</a:t>
            </a:r>
            <a:r>
              <a:rPr lang="en-US" sz="1700" b="1" dirty="0"/>
              <a:t> o </a:t>
            </a:r>
            <a:r>
              <a:rPr lang="en-US" sz="1700" b="1" dirty="0" err="1"/>
              <a:t>cadena</a:t>
            </a:r>
            <a:r>
              <a:rPr lang="en-US" sz="1700" b="1" dirty="0"/>
              <a:t>. </a:t>
            </a:r>
            <a:endParaRPr lang="en-US" sz="17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700" b="1" dirty="0" smtClean="0"/>
              <a:t>A </a:t>
            </a:r>
            <a:r>
              <a:rPr lang="en-US" sz="1700" b="1" dirty="0"/>
              <a:t>un </a:t>
            </a:r>
            <a:r>
              <a:rPr lang="en-US" sz="1700" b="1" dirty="0" err="1"/>
              <a:t>extremo</a:t>
            </a:r>
            <a:r>
              <a:rPr lang="en-US" sz="1700" b="1" dirty="0"/>
              <a:t> de la </a:t>
            </a:r>
            <a:r>
              <a:rPr lang="en-US" sz="1700" b="1" dirty="0" err="1"/>
              <a:t>cadena</a:t>
            </a:r>
            <a:r>
              <a:rPr lang="en-US" sz="1700" b="1" dirty="0"/>
              <a:t> o </a:t>
            </a:r>
            <a:r>
              <a:rPr lang="en-US" sz="1700" b="1" dirty="0" err="1"/>
              <a:t>soga</a:t>
            </a:r>
            <a:r>
              <a:rPr lang="en-US" sz="1700" b="1" dirty="0"/>
              <a:t> se le </a:t>
            </a:r>
            <a:r>
              <a:rPr lang="en-US" sz="1700" b="1" dirty="0" err="1"/>
              <a:t>sujeta</a:t>
            </a:r>
            <a:r>
              <a:rPr lang="en-US" sz="1700" b="1" dirty="0"/>
              <a:t> un </a:t>
            </a:r>
            <a:r>
              <a:rPr lang="en-US" sz="1700" b="1" dirty="0" err="1"/>
              <a:t>cuerpo</a:t>
            </a:r>
            <a:r>
              <a:rPr lang="en-US" sz="1700" b="1" dirty="0"/>
              <a:t> - la </a:t>
            </a:r>
            <a:r>
              <a:rPr lang="en-US" sz="1700" b="1" dirty="0" err="1"/>
              <a:t>resistencia</a:t>
            </a:r>
            <a:r>
              <a:rPr lang="en-US" sz="1700" b="1" dirty="0"/>
              <a:t>-, </a:t>
            </a:r>
            <a:r>
              <a:rPr lang="en-US" sz="1700" b="1" dirty="0" err="1"/>
              <a:t>mientras</a:t>
            </a:r>
            <a:r>
              <a:rPr lang="en-US" sz="1700" b="1" dirty="0"/>
              <a:t> </a:t>
            </a:r>
            <a:r>
              <a:rPr lang="en-US" sz="1700" b="1" dirty="0" err="1"/>
              <a:t>que</a:t>
            </a:r>
            <a:r>
              <a:rPr lang="en-US" sz="1700" b="1" dirty="0"/>
              <a:t> en el </a:t>
            </a:r>
            <a:r>
              <a:rPr lang="en-US" sz="1700" b="1" dirty="0" err="1"/>
              <a:t>otro</a:t>
            </a:r>
            <a:r>
              <a:rPr lang="en-US" sz="1700" b="1" dirty="0"/>
              <a:t> se </a:t>
            </a:r>
            <a:r>
              <a:rPr lang="en-US" sz="1700" b="1" dirty="0" err="1"/>
              <a:t>aplica</a:t>
            </a:r>
            <a:r>
              <a:rPr lang="en-US" sz="1700" b="1" dirty="0"/>
              <a:t> </a:t>
            </a:r>
            <a:r>
              <a:rPr lang="en-US" sz="1700" b="1" dirty="0" err="1"/>
              <a:t>una</a:t>
            </a:r>
            <a:r>
              <a:rPr lang="en-US" sz="1700" b="1" dirty="0"/>
              <a:t> </a:t>
            </a:r>
            <a:r>
              <a:rPr lang="en-US" sz="1700" b="1" dirty="0" err="1"/>
              <a:t>fuerza</a:t>
            </a:r>
            <a:r>
              <a:rPr lang="en-US" sz="1700" b="1" dirty="0"/>
              <a:t> </a:t>
            </a:r>
            <a:r>
              <a:rPr lang="en-US" sz="1700" b="1" dirty="0" err="1"/>
              <a:t>llamada</a:t>
            </a:r>
            <a:r>
              <a:rPr lang="en-US" sz="1700" b="1" dirty="0"/>
              <a:t> </a:t>
            </a:r>
            <a:r>
              <a:rPr lang="en-US" sz="1700" b="1" dirty="0" err="1"/>
              <a:t>potencia</a:t>
            </a:r>
            <a:r>
              <a:rPr lang="en-US" sz="1700" b="1" dirty="0"/>
              <a:t>. </a:t>
            </a:r>
            <a:endParaRPr lang="en-US" sz="17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700" b="1" dirty="0" smtClean="0"/>
              <a:t>El </a:t>
            </a:r>
            <a:r>
              <a:rPr lang="en-US" sz="1700" b="1" dirty="0" err="1"/>
              <a:t>desplazamiento</a:t>
            </a:r>
            <a:r>
              <a:rPr lang="en-US" sz="1700" b="1" dirty="0"/>
              <a:t> de la </a:t>
            </a:r>
            <a:r>
              <a:rPr lang="en-US" sz="1700" b="1" dirty="0" err="1"/>
              <a:t>soga</a:t>
            </a:r>
            <a:r>
              <a:rPr lang="en-US" sz="1700" b="1" dirty="0"/>
              <a:t> o </a:t>
            </a:r>
            <a:r>
              <a:rPr lang="en-US" sz="1700" b="1" dirty="0" err="1"/>
              <a:t>cadena</a:t>
            </a:r>
            <a:r>
              <a:rPr lang="en-US" sz="1700" b="1" dirty="0"/>
              <a:t>, </a:t>
            </a:r>
            <a:r>
              <a:rPr lang="en-US" sz="1700" b="1" dirty="0" err="1"/>
              <a:t>hace</a:t>
            </a:r>
            <a:r>
              <a:rPr lang="en-US" sz="1700" b="1" dirty="0"/>
              <a:t> </a:t>
            </a:r>
            <a:r>
              <a:rPr lang="en-US" sz="1700" b="1" dirty="0" err="1"/>
              <a:t>girar</a:t>
            </a:r>
            <a:r>
              <a:rPr lang="en-US" sz="1700" b="1" dirty="0"/>
              <a:t> el disco </a:t>
            </a:r>
            <a:r>
              <a:rPr lang="en-US" sz="1700" b="1" dirty="0" err="1"/>
              <a:t>sobre</a:t>
            </a:r>
            <a:r>
              <a:rPr lang="en-US" sz="1700" b="1" dirty="0"/>
              <a:t> </a:t>
            </a:r>
            <a:r>
              <a:rPr lang="en-US" sz="1700" b="1" dirty="0" err="1"/>
              <a:t>su</a:t>
            </a:r>
            <a:r>
              <a:rPr lang="en-US" sz="1700" b="1" dirty="0"/>
              <a:t> </a:t>
            </a:r>
            <a:r>
              <a:rPr lang="en-US" sz="1700" b="1" dirty="0" err="1" smtClean="0"/>
              <a:t>eje</a:t>
            </a:r>
            <a:r>
              <a:rPr lang="en-US" sz="1700" b="1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700" b="1" dirty="0" smtClean="0"/>
              <a:t>El </a:t>
            </a:r>
            <a:r>
              <a:rPr lang="en-US" sz="1700" b="1" dirty="0" err="1" smtClean="0"/>
              <a:t>eje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pasa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por</a:t>
            </a:r>
            <a:r>
              <a:rPr lang="en-US" sz="1700" b="1" dirty="0" smtClean="0"/>
              <a:t> el </a:t>
            </a:r>
            <a:r>
              <a:rPr lang="en-US" sz="1700" b="1" dirty="0" err="1" smtClean="0"/>
              <a:t>centro</a:t>
            </a:r>
            <a:r>
              <a:rPr lang="en-US" sz="1700" b="1" dirty="0" smtClean="0"/>
              <a:t> de la </a:t>
            </a:r>
            <a:r>
              <a:rPr lang="en-US" sz="1700" b="1" dirty="0" err="1" smtClean="0"/>
              <a:t>rueda</a:t>
            </a:r>
            <a:r>
              <a:rPr lang="en-US" sz="1700" b="1" dirty="0" smtClean="0"/>
              <a:t> </a:t>
            </a:r>
            <a:r>
              <a:rPr lang="en-US" sz="1700" b="1" dirty="0"/>
              <a:t>y </a:t>
            </a:r>
            <a:r>
              <a:rPr lang="en-US" sz="1700" b="1" dirty="0" err="1" smtClean="0"/>
              <a:t>descansa</a:t>
            </a:r>
            <a:r>
              <a:rPr lang="en-US" sz="1700" b="1" dirty="0" smtClean="0"/>
              <a:t> </a:t>
            </a:r>
            <a:r>
              <a:rPr lang="en-US" sz="1700" b="1" dirty="0"/>
              <a:t>en un </a:t>
            </a:r>
            <a:r>
              <a:rPr lang="en-US" sz="1700" b="1" dirty="0" err="1"/>
              <a:t>soporte</a:t>
            </a:r>
            <a:r>
              <a:rPr lang="en-US" sz="1700" b="1" dirty="0"/>
              <a:t> en forma de </a:t>
            </a:r>
            <a:r>
              <a:rPr lang="en-US" sz="1700" b="1" dirty="0" err="1"/>
              <a:t>horquilla</a:t>
            </a:r>
            <a:r>
              <a:rPr lang="en-US" sz="1700" b="1" dirty="0"/>
              <a:t> </a:t>
            </a:r>
            <a:r>
              <a:rPr lang="en-US" sz="1700" b="1" dirty="0" err="1"/>
              <a:t>dotada</a:t>
            </a:r>
            <a:r>
              <a:rPr lang="en-US" sz="1700" b="1" dirty="0"/>
              <a:t> de un </a:t>
            </a:r>
            <a:r>
              <a:rPr lang="en-US" sz="1700" b="1" dirty="0" err="1"/>
              <a:t>gancho</a:t>
            </a:r>
            <a:r>
              <a:rPr lang="en-US" sz="1700" b="1" dirty="0"/>
              <a:t>, la </a:t>
            </a:r>
            <a:r>
              <a:rPr lang="en-US" sz="1700" b="1" dirty="0" err="1"/>
              <a:t>que</a:t>
            </a:r>
            <a:r>
              <a:rPr lang="en-US" sz="1700" b="1" dirty="0"/>
              <a:t> se llama </a:t>
            </a:r>
            <a:r>
              <a:rPr lang="en-US" sz="1700" b="1" dirty="0" err="1"/>
              <a:t>armadura</a:t>
            </a:r>
            <a:r>
              <a:rPr lang="en-US" sz="1700" b="1" dirty="0"/>
              <a:t> de la </a:t>
            </a:r>
            <a:r>
              <a:rPr lang="en-US" sz="1700" b="1" dirty="0" err="1"/>
              <a:t>polea</a:t>
            </a:r>
            <a:r>
              <a:rPr lang="en-US" sz="1700" b="1" dirty="0" smtClean="0"/>
              <a:t>.</a:t>
            </a:r>
          </a:p>
          <a:p>
            <a:endParaRPr lang="en-US" sz="1700" dirty="0"/>
          </a:p>
          <a:p>
            <a:endParaRPr lang="es-AR" sz="1700" dirty="0"/>
          </a:p>
          <a:p>
            <a:endParaRPr lang="es-AR" dirty="0"/>
          </a:p>
        </p:txBody>
      </p:sp>
      <p:pic>
        <p:nvPicPr>
          <p:cNvPr id="8" name="Imagen 7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428" y="184982"/>
            <a:ext cx="1314450" cy="2376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 descr="Resultado de imagen para gif polea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074" y="1996"/>
            <a:ext cx="1982144" cy="292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2 Grupo"/>
          <p:cNvGrpSpPr/>
          <p:nvPr/>
        </p:nvGrpSpPr>
        <p:grpSpPr>
          <a:xfrm>
            <a:off x="6431280" y="508412"/>
            <a:ext cx="4381281" cy="922205"/>
            <a:chOff x="6894276" y="0"/>
            <a:chExt cx="3473044" cy="922205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7648832" y="594359"/>
              <a:ext cx="191529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riángulo isósceles 10"/>
            <p:cNvSpPr/>
            <p:nvPr/>
          </p:nvSpPr>
          <p:spPr>
            <a:xfrm>
              <a:off x="8452022" y="594359"/>
              <a:ext cx="234778" cy="27061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7648832" y="275874"/>
              <a:ext cx="8031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b="1" dirty="0" smtClean="0"/>
                <a:t>RADIO</a:t>
              </a:r>
              <a:endParaRPr lang="es-AR" b="1" dirty="0"/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8674444" y="277794"/>
              <a:ext cx="803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b="1" dirty="0" smtClean="0"/>
                <a:t>RADIO</a:t>
              </a:r>
              <a:endParaRPr lang="es-AR" b="1" dirty="0"/>
            </a:p>
          </p:txBody>
        </p:sp>
        <p:cxnSp>
          <p:nvCxnSpPr>
            <p:cNvPr id="14" name="Conector recto de flecha 13"/>
            <p:cNvCxnSpPr/>
            <p:nvPr/>
          </p:nvCxnSpPr>
          <p:spPr>
            <a:xfrm>
              <a:off x="7648832" y="20455"/>
              <a:ext cx="0" cy="5739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de flecha 17"/>
            <p:cNvCxnSpPr/>
            <p:nvPr/>
          </p:nvCxnSpPr>
          <p:spPr>
            <a:xfrm>
              <a:off x="9564130" y="0"/>
              <a:ext cx="0" cy="5739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uadroTexto 18"/>
            <p:cNvSpPr txBox="1"/>
            <p:nvPr/>
          </p:nvSpPr>
          <p:spPr>
            <a:xfrm>
              <a:off x="6894276" y="139080"/>
              <a:ext cx="889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b="1" dirty="0" smtClean="0"/>
                <a:t>RESIST.</a:t>
              </a:r>
              <a:endParaRPr lang="es-AR" b="1" dirty="0"/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9564130" y="91208"/>
              <a:ext cx="803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b="1" dirty="0" smtClean="0"/>
                <a:t>POT.</a:t>
              </a:r>
              <a:endParaRPr lang="es-AR" b="1" dirty="0"/>
            </a:p>
          </p:txBody>
        </p:sp>
      </p:grpSp>
      <p:pic>
        <p:nvPicPr>
          <p:cNvPr id="2052" name="Picture 4" descr="Resultado de imagen para POLE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07169"/>
            <a:ext cx="5608320" cy="469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842760" y="6105206"/>
            <a:ext cx="252343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/>
              <a:t>POLEA SIMPLE</a:t>
            </a:r>
          </a:p>
          <a:p>
            <a:r>
              <a:rPr lang="es-AR" sz="1100" b="1" dirty="0" smtClean="0"/>
              <a:t>(</a:t>
            </a:r>
            <a:r>
              <a:rPr lang="es-AR" sz="1100" b="1" dirty="0"/>
              <a:t>https://</a:t>
            </a:r>
            <a:r>
              <a:rPr lang="es-AR" sz="1100" b="1" dirty="0" smtClean="0"/>
              <a:t>es.wikipedia.org/wiki/Polea)</a:t>
            </a:r>
            <a:endParaRPr lang="es-AR" sz="11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4307080" y="2926555"/>
            <a:ext cx="2535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b="1" dirty="0"/>
              <a:t>https://www.pinterest.es/pin/860680178759240213/?lp=true</a:t>
            </a:r>
          </a:p>
        </p:txBody>
      </p:sp>
    </p:spTree>
    <p:extLst>
      <p:ext uri="{BB962C8B-B14F-4D97-AF65-F5344CB8AC3E}">
        <p14:creationId xmlns:p14="http://schemas.microsoft.com/office/powerpoint/2010/main" val="364067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APAREJOS</a:t>
            </a:r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199" y="3086100"/>
            <a:ext cx="3482411" cy="670560"/>
          </a:xfrm>
        </p:spPr>
        <p:txBody>
          <a:bodyPr>
            <a:noAutofit/>
          </a:bodyPr>
          <a:lstStyle/>
          <a:p>
            <a:r>
              <a:rPr lang="es-AR" sz="2400" dirty="0" smtClean="0"/>
              <a:t>El  </a:t>
            </a:r>
            <a:r>
              <a:rPr lang="es-AR" sz="2400" b="1" dirty="0" smtClean="0"/>
              <a:t>aparejo</a:t>
            </a:r>
            <a:r>
              <a:rPr lang="es-AR" sz="2400" dirty="0" smtClean="0"/>
              <a:t> es un sistema </a:t>
            </a:r>
            <a:r>
              <a:rPr lang="es-ES" sz="2400" dirty="0"/>
              <a:t>de poleas móviles, unidas </a:t>
            </a:r>
            <a:r>
              <a:rPr lang="es-ES" sz="2400" dirty="0" smtClean="0"/>
              <a:t>a </a:t>
            </a:r>
            <a:r>
              <a:rPr lang="es-ES" sz="2400" dirty="0"/>
              <a:t>una o </a:t>
            </a:r>
            <a:r>
              <a:rPr lang="es-ES" sz="2400" dirty="0" smtClean="0"/>
              <a:t>más</a:t>
            </a:r>
            <a:r>
              <a:rPr lang="es-ES" sz="2400" dirty="0"/>
              <a:t> poleas fijas. </a:t>
            </a:r>
          </a:p>
          <a:p>
            <a:endParaRPr lang="es-AR" sz="2400" dirty="0"/>
          </a:p>
        </p:txBody>
      </p:sp>
      <p:grpSp>
        <p:nvGrpSpPr>
          <p:cNvPr id="17" name="16 Grupo"/>
          <p:cNvGrpSpPr/>
          <p:nvPr/>
        </p:nvGrpSpPr>
        <p:grpSpPr>
          <a:xfrm>
            <a:off x="4099560" y="10773"/>
            <a:ext cx="8092440" cy="4092082"/>
            <a:chOff x="4099560" y="10773"/>
            <a:chExt cx="8092440" cy="40920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9" name="8 Grupo"/>
            <p:cNvGrpSpPr/>
            <p:nvPr/>
          </p:nvGrpSpPr>
          <p:grpSpPr>
            <a:xfrm>
              <a:off x="4099560" y="10773"/>
              <a:ext cx="8092440" cy="4092082"/>
              <a:chOff x="4099560" y="10773"/>
              <a:chExt cx="8092440" cy="4092082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99560" y="10773"/>
                <a:ext cx="4572000" cy="404634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6 CuadroTexto"/>
                  <p:cNvSpPr txBox="1"/>
                  <p:nvPr/>
                </p:nvSpPr>
                <p:spPr>
                  <a:xfrm>
                    <a:off x="8564880" y="10773"/>
                    <a:ext cx="3627120" cy="4092082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accent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endParaRPr lang="es-AR" b="1" dirty="0" smtClean="0"/>
                  </a:p>
                  <a:p>
                    <a:r>
                      <a:rPr lang="es-AR" b="1" dirty="0" smtClean="0"/>
                      <a:t>APAREJO POTENCIAL</a:t>
                    </a:r>
                  </a:p>
                  <a:p>
                    <a:r>
                      <a:rPr lang="es-AR" dirty="0" smtClean="0"/>
                      <a:t>Elementos:</a:t>
                    </a:r>
                  </a:p>
                  <a:p>
                    <a:pPr marL="285750" indent="-285750">
                      <a:buFont typeface="Arial" pitchFamily="34" charset="0"/>
                      <a:buChar char="•"/>
                    </a:pPr>
                    <a:r>
                      <a:rPr lang="es-AR" dirty="0" smtClean="0"/>
                      <a:t>Una</a:t>
                    </a:r>
                    <a:r>
                      <a:rPr lang="es-AR" dirty="0"/>
                      <a:t> </a:t>
                    </a:r>
                    <a:r>
                      <a:rPr lang="es-AR" b="1" dirty="0"/>
                      <a:t>polea</a:t>
                    </a:r>
                    <a:r>
                      <a:rPr lang="es-AR" dirty="0"/>
                      <a:t> fija anclada a un punto resistente que </a:t>
                    </a:r>
                    <a:r>
                      <a:rPr lang="es-AR" dirty="0" smtClean="0"/>
                      <a:t>esta a una altura </a:t>
                    </a:r>
                    <a:r>
                      <a:rPr lang="es-AR" dirty="0"/>
                      <a:t>mayor altura que </a:t>
                    </a:r>
                    <a:r>
                      <a:rPr lang="es-AR" dirty="0" smtClean="0"/>
                      <a:t>aquella del objeto que se debe desplazar.</a:t>
                    </a:r>
                  </a:p>
                  <a:p>
                    <a:pPr marL="285750" indent="-285750">
                      <a:buFont typeface="Arial" pitchFamily="34" charset="0"/>
                      <a:buChar char="•"/>
                    </a:pPr>
                    <a:r>
                      <a:rPr lang="es-AR" dirty="0" smtClean="0"/>
                      <a:t> Una </a:t>
                    </a:r>
                    <a:r>
                      <a:rPr lang="es-AR" dirty="0"/>
                      <a:t>o </a:t>
                    </a:r>
                    <a:r>
                      <a:rPr lang="es-AR" dirty="0" smtClean="0"/>
                      <a:t>varias p</a:t>
                    </a:r>
                    <a:r>
                      <a:rPr lang="es-AR" b="1" dirty="0" smtClean="0"/>
                      <a:t>oleas</a:t>
                    </a:r>
                    <a:r>
                      <a:rPr lang="es-AR" dirty="0"/>
                      <a:t> móviles. </a:t>
                    </a:r>
                    <a:r>
                      <a:rPr lang="es-AR" dirty="0" smtClean="0"/>
                      <a:t>El objeto a desplazar, como puede verse, se encuentra en la última</a:t>
                    </a:r>
                    <a:r>
                      <a:rPr lang="es-AR" dirty="0"/>
                      <a:t> </a:t>
                    </a:r>
                    <a:r>
                      <a:rPr lang="es-AR" b="1" dirty="0"/>
                      <a:t>polea</a:t>
                    </a:r>
                    <a:r>
                      <a:rPr lang="es-AR" dirty="0"/>
                      <a:t> del tren de </a:t>
                    </a:r>
                    <a:r>
                      <a:rPr lang="es-AR" b="1" dirty="0" smtClean="0"/>
                      <a:t>poleas.</a:t>
                    </a:r>
                  </a:p>
                  <a:p>
                    <a:pPr marL="285750" indent="-285750" algn="just">
                      <a:buFont typeface="Arial" pitchFamily="34" charset="0"/>
                      <a:buChar char="•"/>
                    </a:pPr>
                    <a:r>
                      <a:rPr lang="es-AR" b="1" dirty="0" smtClean="0"/>
                      <a:t>P</a:t>
                    </a:r>
                    <a:r>
                      <a:rPr lang="es-AR" b="1" dirty="0"/>
                      <a:t>=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s-AR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b="1" i="1">
                                <a:latin typeface="Cambria Math"/>
                              </a:rPr>
                              <m:t>𝑸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s-AR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AR" b="1" i="1" smtClean="0">
                                    <a:latin typeface="Cambria Math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s-AR" b="1" i="1" smtClean="0">
                                    <a:latin typeface="Cambria Math"/>
                                  </a:rPr>
                                  <m:t>𝒏</m:t>
                                </m:r>
                              </m:sup>
                            </m:sSup>
                          </m:den>
                        </m:f>
                      </m:oMath>
                    </a14:m>
                    <a:r>
                      <a:rPr lang="es-AR" b="1" dirty="0"/>
                      <a:t>   </a:t>
                    </a:r>
                    <a:r>
                      <a:rPr lang="es-AR" b="1" dirty="0" smtClean="0"/>
                      <a:t>   </a:t>
                    </a:r>
                    <a:r>
                      <a:rPr lang="es-AR" b="1" dirty="0"/>
                      <a:t>n= n° de poleas móviles</a:t>
                    </a:r>
                  </a:p>
                  <a:p>
                    <a:pPr marL="285750" indent="-285750" algn="just">
                      <a:buFont typeface="Arial" pitchFamily="34" charset="0"/>
                      <a:buChar char="•"/>
                    </a:pPr>
                    <a:r>
                      <a:rPr lang="es-AR" b="1" dirty="0"/>
                      <a:t>                  Q= Resistencia</a:t>
                    </a:r>
                  </a:p>
                  <a:p>
                    <a:pPr marL="285750" indent="-285750" algn="just">
                      <a:buFont typeface="Arial" pitchFamily="34" charset="0"/>
                      <a:buChar char="•"/>
                    </a:pPr>
                    <a:r>
                      <a:rPr lang="es-AR" b="1" dirty="0"/>
                      <a:t>                  P= </a:t>
                    </a:r>
                    <a:r>
                      <a:rPr lang="es-AR" b="1" dirty="0" smtClean="0"/>
                      <a:t>fuerza</a:t>
                    </a:r>
                    <a:endParaRPr lang="es-AR" dirty="0"/>
                  </a:p>
                </p:txBody>
              </p:sp>
            </mc:Choice>
            <mc:Fallback xmlns="">
              <p:sp>
                <p:nvSpPr>
                  <p:cNvPr id="7" name="6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64880" y="10773"/>
                    <a:ext cx="3627120" cy="409208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173" r="-1843" b="-1337"/>
                    </a:stretch>
                  </a:blipFill>
                  <a:ln>
                    <a:solidFill>
                      <a:schemeClr val="accent1"/>
                    </a:solidFill>
                  </a:ln>
                </p:spPr>
                <p:txBody>
                  <a:bodyPr/>
                  <a:lstStyle/>
                  <a:p>
                    <a:r>
                      <a:rPr lang="es-A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" name="9 Rectángulo"/>
            <p:cNvSpPr/>
            <p:nvPr/>
          </p:nvSpPr>
          <p:spPr>
            <a:xfrm>
              <a:off x="4983480" y="3421380"/>
              <a:ext cx="533400" cy="3505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" name="14 Flecha izquierda"/>
            <p:cNvSpPr/>
            <p:nvPr/>
          </p:nvSpPr>
          <p:spPr>
            <a:xfrm>
              <a:off x="8107680" y="2225040"/>
              <a:ext cx="563880" cy="73152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4099560" y="4057115"/>
            <a:ext cx="8046721" cy="2703241"/>
            <a:chOff x="4099560" y="4057115"/>
            <a:chExt cx="8046721" cy="2703241"/>
          </a:xfrm>
        </p:grpSpPr>
        <p:grpSp>
          <p:nvGrpSpPr>
            <p:cNvPr id="11" name="10 Grupo"/>
            <p:cNvGrpSpPr/>
            <p:nvPr/>
          </p:nvGrpSpPr>
          <p:grpSpPr>
            <a:xfrm>
              <a:off x="4099560" y="4057115"/>
              <a:ext cx="8046721" cy="2703241"/>
              <a:chOff x="4099560" y="4057115"/>
              <a:chExt cx="8046721" cy="2703241"/>
            </a:xfrm>
          </p:grpSpPr>
          <p:pic>
            <p:nvPicPr>
              <p:cNvPr id="1032" name="Picture 8" descr="Resultado de imagen para aparejos FACTORIALES de poleas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44841" y="4057115"/>
                <a:ext cx="3901440" cy="2703241"/>
              </a:xfrm>
              <a:prstGeom prst="rect">
                <a:avLst/>
              </a:prstGeom>
              <a:noFill/>
              <a:ln w="38100">
                <a:solidFill>
                  <a:schemeClr val="bg2">
                    <a:lumMod val="2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7 CuadroTexto"/>
                  <p:cNvSpPr txBox="1"/>
                  <p:nvPr/>
                </p:nvSpPr>
                <p:spPr>
                  <a:xfrm>
                    <a:off x="4099560" y="4057115"/>
                    <a:ext cx="4145280" cy="2703241"/>
                  </a:xfrm>
                  <a:prstGeom prst="rect">
                    <a:avLst/>
                  </a:prstGeom>
                  <a:solidFill>
                    <a:schemeClr val="bg2"/>
                  </a:solidFill>
                  <a:ln w="57150">
                    <a:solidFill>
                      <a:schemeClr val="bg2">
                        <a:lumMod val="25000"/>
                      </a:schemeClr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s-AR" b="1" dirty="0" smtClean="0"/>
                      <a:t>APAREJO FACTORIAL</a:t>
                    </a:r>
                  </a:p>
                  <a:p>
                    <a:r>
                      <a:rPr lang="es-AR" b="1" dirty="0" smtClean="0"/>
                      <a:t>Elementos:</a:t>
                    </a:r>
                  </a:p>
                  <a:p>
                    <a:pPr marL="285750" indent="-285750" algn="just">
                      <a:buFont typeface="Arial" pitchFamily="34" charset="0"/>
                      <a:buChar char="•"/>
                    </a:pPr>
                    <a:r>
                      <a:rPr lang="es-AR" dirty="0" smtClean="0"/>
                      <a:t>Igual </a:t>
                    </a:r>
                    <a:r>
                      <a:rPr lang="es-AR" dirty="0"/>
                      <a:t>número </a:t>
                    </a:r>
                    <a:r>
                      <a:rPr lang="es-AR" dirty="0" smtClean="0"/>
                      <a:t>de </a:t>
                    </a:r>
                    <a:r>
                      <a:rPr lang="es-AR" b="1" dirty="0" smtClean="0"/>
                      <a:t>poleas</a:t>
                    </a:r>
                    <a:r>
                      <a:rPr lang="es-AR" dirty="0"/>
                      <a:t> fijas y </a:t>
                    </a:r>
                    <a:r>
                      <a:rPr lang="es-AR" dirty="0" smtClean="0"/>
                      <a:t>móviles</a:t>
                    </a:r>
                  </a:p>
                  <a:p>
                    <a:pPr marL="285750" indent="-285750" algn="just">
                      <a:buFont typeface="Arial" pitchFamily="34" charset="0"/>
                      <a:buChar char="•"/>
                    </a:pPr>
                    <a:r>
                      <a:rPr lang="es-AR" dirty="0" smtClean="0"/>
                      <a:t>El </a:t>
                    </a:r>
                    <a:r>
                      <a:rPr lang="es-AR" dirty="0"/>
                      <a:t>esfuerzo necesario </a:t>
                    </a:r>
                    <a:r>
                      <a:rPr lang="es-AR" dirty="0" smtClean="0"/>
                      <a:t>para desplazar la carga será:</a:t>
                    </a:r>
                  </a:p>
                  <a:p>
                    <a:pPr marL="285750" indent="-285750" algn="just">
                      <a:buFont typeface="Arial" pitchFamily="34" charset="0"/>
                      <a:buChar char="•"/>
                    </a:pPr>
                    <a:endParaRPr lang="es-AR" dirty="0"/>
                  </a:p>
                  <a:p>
                    <a:pPr marL="285750" indent="-285750" algn="just">
                      <a:buFont typeface="Arial" pitchFamily="34" charset="0"/>
                      <a:buChar char="•"/>
                    </a:pPr>
                    <a:r>
                      <a:rPr lang="es-AR" b="1" dirty="0" smtClean="0"/>
                      <a:t>P=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s-AR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b="1" i="1" smtClean="0">
                                <a:latin typeface="Cambria Math"/>
                              </a:rPr>
                              <m:t>𝑸</m:t>
                            </m:r>
                          </m:num>
                          <m:den>
                            <m:r>
                              <a:rPr lang="es-AR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es-AR" b="1" i="1" smtClean="0">
                                <a:latin typeface="Cambria Math"/>
                              </a:rPr>
                              <m:t>𝑿𝒏</m:t>
                            </m:r>
                          </m:den>
                        </m:f>
                      </m:oMath>
                    </a14:m>
                    <a:r>
                      <a:rPr lang="es-AR" b="1" dirty="0" smtClean="0"/>
                      <a:t>       n= n° de poleas móviles</a:t>
                    </a:r>
                  </a:p>
                  <a:p>
                    <a:pPr marL="285750" indent="-285750" algn="just">
                      <a:buFont typeface="Arial" pitchFamily="34" charset="0"/>
                      <a:buChar char="•"/>
                    </a:pPr>
                    <a:r>
                      <a:rPr lang="es-AR" b="1" dirty="0"/>
                      <a:t> </a:t>
                    </a:r>
                    <a:r>
                      <a:rPr lang="es-AR" b="1" dirty="0" smtClean="0"/>
                      <a:t>                 Q= Resistencia</a:t>
                    </a:r>
                  </a:p>
                  <a:p>
                    <a:pPr marL="285750" indent="-285750" algn="just">
                      <a:buFont typeface="Arial" pitchFamily="34" charset="0"/>
                      <a:buChar char="•"/>
                    </a:pPr>
                    <a:r>
                      <a:rPr lang="es-AR" b="1" dirty="0"/>
                      <a:t> </a:t>
                    </a:r>
                    <a:r>
                      <a:rPr lang="es-AR" b="1" dirty="0" smtClean="0"/>
                      <a:t>                 P= fuerza</a:t>
                    </a:r>
                    <a:endParaRPr lang="es-AR" b="1" dirty="0"/>
                  </a:p>
                </p:txBody>
              </p:sp>
            </mc:Choice>
            <mc:Fallback xmlns="">
              <p:sp>
                <p:nvSpPr>
                  <p:cNvPr id="8" name="7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99560" y="4057115"/>
                    <a:ext cx="4145280" cy="2703241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726" t="-221" r="-435" b="-1770"/>
                    </a:stretch>
                  </a:blipFill>
                  <a:ln w="57150">
                    <a:solidFill>
                      <a:schemeClr val="bg2">
                        <a:lumMod val="2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s-A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6" name="15 Flecha derecha"/>
            <p:cNvSpPr/>
            <p:nvPr/>
          </p:nvSpPr>
          <p:spPr>
            <a:xfrm>
              <a:off x="7955280" y="5408735"/>
              <a:ext cx="609600" cy="6872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5" name="CuadroTexto 4"/>
          <p:cNvSpPr txBox="1"/>
          <p:nvPr/>
        </p:nvSpPr>
        <p:spPr>
          <a:xfrm>
            <a:off x="4272897" y="3862699"/>
            <a:ext cx="32901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00" b="1" dirty="0"/>
              <a:t>http://victoryepes.blogs.upv.es/files/2016/03/Aparejo-1.jpg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732936" y="6421802"/>
            <a:ext cx="2459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" b="1" dirty="0"/>
              <a:t>https://sites.google.com/site/aguilaralbert3rd/m/politges-i-polipast</a:t>
            </a:r>
          </a:p>
        </p:txBody>
      </p:sp>
    </p:spTree>
    <p:extLst>
      <p:ext uri="{BB962C8B-B14F-4D97-AF65-F5344CB8AC3E}">
        <p14:creationId xmlns:p14="http://schemas.microsoft.com/office/powerpoint/2010/main" val="155288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Analizando situaciones…</a:t>
            </a:r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2926080"/>
            <a:ext cx="1345962" cy="3379124"/>
          </a:xfrm>
          <a:solidFill>
            <a:schemeClr val="accent1"/>
          </a:solidFill>
        </p:spPr>
        <p:txBody>
          <a:bodyPr>
            <a:normAutofit lnSpcReduction="10000"/>
          </a:bodyPr>
          <a:lstStyle/>
          <a:p>
            <a:r>
              <a:rPr lang="es-AR" b="1" dirty="0" smtClean="0">
                <a:solidFill>
                  <a:srgbClr val="7030A0"/>
                </a:solidFill>
              </a:rPr>
              <a:t>Recuerda: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AR" b="1" dirty="0" smtClean="0">
                <a:solidFill>
                  <a:srgbClr val="7030A0"/>
                </a:solidFill>
              </a:rPr>
              <a:t>APAREJO FACTORIAL: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AR" b="1" dirty="0">
                <a:solidFill>
                  <a:srgbClr val="7030A0"/>
                </a:solidFill>
              </a:rPr>
              <a:t>Igual número de poleas fijas y móviles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AR" b="1" dirty="0" smtClean="0">
                <a:solidFill>
                  <a:srgbClr val="7030A0"/>
                </a:solidFill>
              </a:rPr>
              <a:t>P=Q/(2xn)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AR" b="1" dirty="0" smtClean="0">
                <a:solidFill>
                  <a:srgbClr val="7030A0"/>
                </a:solidFill>
              </a:rPr>
              <a:t>P= potencia  Q= Resistencia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AR" b="1" dirty="0" smtClean="0">
                <a:solidFill>
                  <a:srgbClr val="7030A0"/>
                </a:solidFill>
              </a:rPr>
              <a:t>n= número de poleas móviles</a:t>
            </a:r>
          </a:p>
          <a:p>
            <a:endParaRPr lang="es-AR" b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9" b="13054"/>
          <a:stretch/>
        </p:blipFill>
        <p:spPr bwMode="auto">
          <a:xfrm>
            <a:off x="4094798" y="1"/>
            <a:ext cx="2351723" cy="265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1" r="45363" b="8120"/>
          <a:stretch/>
        </p:blipFill>
        <p:spPr bwMode="auto">
          <a:xfrm>
            <a:off x="6675121" y="3049905"/>
            <a:ext cx="2194560" cy="2802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3" r="11448" b="8557"/>
          <a:stretch/>
        </p:blipFill>
        <p:spPr bwMode="auto">
          <a:xfrm>
            <a:off x="8976361" y="-1"/>
            <a:ext cx="2636519" cy="278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6858000" y="6296025"/>
            <a:ext cx="2118361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/>
              <a:t>P=Q</a:t>
            </a:r>
            <a:endParaRPr lang="es-A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CuadroTexto"/>
              <p:cNvSpPr txBox="1"/>
              <p:nvPr/>
            </p:nvSpPr>
            <p:spPr>
              <a:xfrm>
                <a:off x="9334500" y="3232044"/>
                <a:ext cx="2118361" cy="63478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1" i="1" dirty="0" smtClean="0">
                          <a:latin typeface="Cambria Math"/>
                        </a:rPr>
                        <m:t>𝑷</m:t>
                      </m:r>
                      <m:r>
                        <a:rPr lang="es-AR" b="1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AR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1" i="1" dirty="0" smtClean="0">
                              <a:latin typeface="Cambria Math"/>
                            </a:rPr>
                            <m:t>𝑸</m:t>
                          </m:r>
                        </m:num>
                        <m:den>
                          <m:r>
                            <a:rPr lang="es-AR" b="1" i="1" dirty="0" smtClean="0">
                              <a:latin typeface="Cambria Math"/>
                            </a:rPr>
                            <m:t>𝟐</m:t>
                          </m:r>
                          <m:r>
                            <a:rPr lang="es-AR" b="1" i="1" dirty="0" smtClean="0">
                              <a:latin typeface="Cambria Math"/>
                            </a:rPr>
                            <m:t>𝒙𝒏</m:t>
                          </m:r>
                        </m:den>
                      </m:f>
                    </m:oMath>
                  </m:oMathPara>
                </a14:m>
                <a:endParaRPr lang="es-AR" b="1" dirty="0"/>
              </a:p>
            </p:txBody>
          </p:sp>
        </mc:Choice>
        <mc:Fallback xmlns="">
          <p:sp>
            <p:nvSpPr>
              <p:cNvPr id="12" name="1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500" y="3232044"/>
                <a:ext cx="2118361" cy="63478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CuadroTexto"/>
              <p:cNvSpPr txBox="1"/>
              <p:nvPr/>
            </p:nvSpPr>
            <p:spPr>
              <a:xfrm>
                <a:off x="4328160" y="3235430"/>
                <a:ext cx="2118361" cy="63478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1" i="1" dirty="0" smtClean="0">
                          <a:latin typeface="Cambria Math"/>
                        </a:rPr>
                        <m:t>𝑷</m:t>
                      </m:r>
                      <m:r>
                        <a:rPr lang="es-AR" b="1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AR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1" i="1" dirty="0" smtClean="0">
                              <a:latin typeface="Cambria Math"/>
                            </a:rPr>
                            <m:t>𝑸</m:t>
                          </m:r>
                        </m:num>
                        <m:den>
                          <m:r>
                            <a:rPr lang="es-AR" b="1" i="1" dirty="0" smtClean="0">
                              <a:latin typeface="Cambria Math"/>
                            </a:rPr>
                            <m:t>𝟐</m:t>
                          </m:r>
                          <m:r>
                            <a:rPr lang="es-AR" b="1" i="1" dirty="0" smtClean="0">
                              <a:latin typeface="Cambria Math" panose="02040503050406030204" pitchFamily="18" charset="0"/>
                            </a:rPr>
                            <m:t>𝒙𝒏</m:t>
                          </m:r>
                        </m:den>
                      </m:f>
                    </m:oMath>
                  </m:oMathPara>
                </a14:m>
                <a:endParaRPr lang="es-AR" b="1" dirty="0"/>
              </a:p>
            </p:txBody>
          </p:sp>
        </mc:Choice>
        <mc:Fallback xmlns="">
          <p:sp>
            <p:nvSpPr>
              <p:cNvPr id="13" name="1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160" y="3235430"/>
                <a:ext cx="2118361" cy="63478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3 Marcador de texto"/>
          <p:cNvSpPr txBox="1">
            <a:spLocks/>
          </p:cNvSpPr>
          <p:nvPr/>
        </p:nvSpPr>
        <p:spPr>
          <a:xfrm>
            <a:off x="2088307" y="2916901"/>
            <a:ext cx="1345962" cy="337912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600" b="1" dirty="0" smtClean="0">
                <a:solidFill>
                  <a:srgbClr val="7030A0"/>
                </a:solidFill>
              </a:rPr>
              <a:t>Recuerda: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AR" sz="1600" b="1" dirty="0" smtClean="0">
                <a:solidFill>
                  <a:srgbClr val="7030A0"/>
                </a:solidFill>
              </a:rPr>
              <a:t>APAREJO POTENCIAL: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AR" sz="1600" b="1" dirty="0" smtClean="0">
                <a:solidFill>
                  <a:srgbClr val="7030A0"/>
                </a:solidFill>
              </a:rPr>
              <a:t>Distinto número de poleas fijas y móviles. Salvo el caso 1 polea fija y </a:t>
            </a:r>
            <a:r>
              <a:rPr lang="es-AR" sz="1600" b="1" smtClean="0">
                <a:solidFill>
                  <a:srgbClr val="7030A0"/>
                </a:solidFill>
              </a:rPr>
              <a:t>1 móvil.</a:t>
            </a:r>
            <a:endParaRPr lang="es-AR" sz="1600" b="1" dirty="0" smtClean="0">
              <a:solidFill>
                <a:srgbClr val="7030A0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AR" sz="1600" b="1" dirty="0" smtClean="0">
                <a:solidFill>
                  <a:srgbClr val="7030A0"/>
                </a:solidFill>
              </a:rPr>
              <a:t>P=Q/2</a:t>
            </a:r>
            <a:r>
              <a:rPr lang="es-AR" sz="1600" b="1" baseline="30000" dirty="0" smtClean="0">
                <a:solidFill>
                  <a:srgbClr val="7030A0"/>
                </a:solidFill>
              </a:rPr>
              <a:t>n</a:t>
            </a:r>
            <a:endParaRPr lang="es-AR" sz="1600" b="1" dirty="0" smtClean="0">
              <a:solidFill>
                <a:srgbClr val="7030A0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AR" sz="1600" b="1" dirty="0" smtClean="0">
                <a:solidFill>
                  <a:srgbClr val="7030A0"/>
                </a:solidFill>
              </a:rPr>
              <a:t>P= potencia  Q= Resistencia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AR" sz="1600" b="1" dirty="0" smtClean="0">
                <a:solidFill>
                  <a:srgbClr val="7030A0"/>
                </a:solidFill>
              </a:rPr>
              <a:t>n= número de poleas móviles</a:t>
            </a:r>
          </a:p>
          <a:p>
            <a:endParaRPr lang="es-AR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12 CuadroTexto"/>
              <p:cNvSpPr txBox="1"/>
              <p:nvPr/>
            </p:nvSpPr>
            <p:spPr>
              <a:xfrm>
                <a:off x="4328159" y="3980853"/>
                <a:ext cx="2118361" cy="63478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1" i="1" dirty="0" smtClean="0">
                          <a:latin typeface="Cambria Math"/>
                        </a:rPr>
                        <m:t>𝑷</m:t>
                      </m:r>
                      <m:r>
                        <a:rPr lang="es-AR" b="1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AR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1" i="1" dirty="0" smtClean="0">
                              <a:latin typeface="Cambria Math"/>
                            </a:rPr>
                            <m:t>𝑸</m:t>
                          </m:r>
                        </m:num>
                        <m:den>
                          <m:r>
                            <a:rPr lang="es-AR" b="1" i="1" dirty="0" smtClean="0">
                              <a:latin typeface="Cambria Math"/>
                            </a:rPr>
                            <m:t>𝟐</m:t>
                          </m:r>
                          <m:r>
                            <a:rPr lang="es-AR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AR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s-AR" b="1" dirty="0"/>
              </a:p>
            </p:txBody>
          </p:sp>
        </mc:Choice>
        <mc:Fallback xmlns="">
          <p:sp>
            <p:nvSpPr>
              <p:cNvPr id="14" name="1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159" y="3980853"/>
                <a:ext cx="2118361" cy="63478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11 CuadroTexto"/>
              <p:cNvSpPr txBox="1"/>
              <p:nvPr/>
            </p:nvSpPr>
            <p:spPr>
              <a:xfrm>
                <a:off x="9334500" y="3992562"/>
                <a:ext cx="2118361" cy="63478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1" i="1" dirty="0" smtClean="0">
                          <a:latin typeface="Cambria Math"/>
                        </a:rPr>
                        <m:t>𝑷</m:t>
                      </m:r>
                      <m:r>
                        <a:rPr lang="es-AR" b="1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AR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1" i="1" dirty="0" smtClean="0">
                              <a:latin typeface="Cambria Math"/>
                            </a:rPr>
                            <m:t>𝑸</m:t>
                          </m:r>
                        </m:num>
                        <m:den>
                          <m:r>
                            <a:rPr lang="es-AR" b="1" i="1" dirty="0" smtClean="0">
                              <a:latin typeface="Cambria Math"/>
                            </a:rPr>
                            <m:t>𝟐</m:t>
                          </m:r>
                          <m:r>
                            <a:rPr lang="es-AR" b="1" i="1" dirty="0" smtClean="0">
                              <a:latin typeface="Cambria Math"/>
                            </a:rPr>
                            <m:t>𝒙</m:t>
                          </m:r>
                          <m:r>
                            <a:rPr lang="es-AR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s-AR" b="1" dirty="0"/>
              </a:p>
            </p:txBody>
          </p:sp>
        </mc:Choice>
        <mc:Fallback xmlns="">
          <p:sp>
            <p:nvSpPr>
              <p:cNvPr id="15" name="1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500" y="3992562"/>
                <a:ext cx="2118361" cy="63478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lecha arriba y abajo 4"/>
          <p:cNvSpPr/>
          <p:nvPr/>
        </p:nvSpPr>
        <p:spPr>
          <a:xfrm>
            <a:off x="4477996" y="3717421"/>
            <a:ext cx="384561" cy="51274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Flecha arriba y abajo 15"/>
          <p:cNvSpPr/>
          <p:nvPr/>
        </p:nvSpPr>
        <p:spPr>
          <a:xfrm>
            <a:off x="9351592" y="3673324"/>
            <a:ext cx="384561" cy="51274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CuadroTexto 7"/>
          <p:cNvSpPr txBox="1"/>
          <p:nvPr/>
        </p:nvSpPr>
        <p:spPr>
          <a:xfrm>
            <a:off x="4238786" y="2788920"/>
            <a:ext cx="229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00" b="1" dirty="0"/>
              <a:t>http://www.icarito.cl/2009/12/que-son-las-poleas-compuestas.shtml/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9263036" y="2778845"/>
            <a:ext cx="2261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00" dirty="0"/>
              <a:t>https://sites.google.com/site/aguilaralbert3rd/m/politges-i-polipast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6649420" y="5751964"/>
            <a:ext cx="279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00" b="1" dirty="0"/>
              <a:t>https://mind42.com/public/549bd7c3-51d1-4ad4-a735-c5aaf9d5c044</a:t>
            </a:r>
          </a:p>
        </p:txBody>
      </p:sp>
    </p:spTree>
    <p:extLst>
      <p:ext uri="{BB962C8B-B14F-4D97-AF65-F5344CB8AC3E}">
        <p14:creationId xmlns:p14="http://schemas.microsoft.com/office/powerpoint/2010/main" val="138931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APAREJO EJERCICIOS</a:t>
            </a:r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AR" dirty="0" smtClean="0"/>
              <a:t>EJERCICIOS RESUELTOS REFERIDOS AL TEMA POLEAS , APAREJOS, ETC.</a:t>
            </a:r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4526280" y="335280"/>
            <a:ext cx="734568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AR" b="1" dirty="0" smtClean="0"/>
              <a:t>1-Con </a:t>
            </a:r>
            <a:r>
              <a:rPr lang="es-AR" b="1" dirty="0"/>
              <a:t>un </a:t>
            </a:r>
            <a:r>
              <a:rPr lang="es-AR" b="1" dirty="0" smtClean="0"/>
              <a:t>aparejo potencial </a:t>
            </a:r>
            <a:r>
              <a:rPr lang="es-AR" b="1" dirty="0"/>
              <a:t>de 5 poleas móviles se desea levantar </a:t>
            </a:r>
            <a:r>
              <a:rPr lang="es-AR" b="1" dirty="0" smtClean="0"/>
              <a:t>unos paneles cuya masa total es de 200 Kg.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AR" b="1" dirty="0"/>
              <a:t>La fuerza necesaria para elevar  la carga. </a:t>
            </a:r>
          </a:p>
          <a:p>
            <a:pPr algn="just"/>
            <a:endParaRPr lang="es-AR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4526280" y="2773680"/>
            <a:ext cx="7345680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AR" b="1" dirty="0" smtClean="0"/>
              <a:t>2-Si el aparejo del ejercicio anterior fuera factorial, con el mismo número de poleas móviles,  y se deseara </a:t>
            </a:r>
            <a:r>
              <a:rPr lang="es-AR" b="1" dirty="0"/>
              <a:t>levantar </a:t>
            </a:r>
            <a:r>
              <a:rPr lang="es-AR" b="1" dirty="0" smtClean="0"/>
              <a:t>la misma carga. Determina: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b="1" dirty="0" smtClean="0"/>
              <a:t>La </a:t>
            </a:r>
            <a:r>
              <a:rPr lang="es-AR" b="1" dirty="0"/>
              <a:t>fuerza </a:t>
            </a:r>
            <a:r>
              <a:rPr lang="es-AR" b="1" dirty="0" smtClean="0"/>
              <a:t>necesaria </a:t>
            </a:r>
            <a:r>
              <a:rPr lang="es-AR" b="1" dirty="0"/>
              <a:t>para </a:t>
            </a:r>
            <a:r>
              <a:rPr lang="es-AR" b="1" dirty="0" smtClean="0"/>
              <a:t>elevar  la carga.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526280" y="4922520"/>
            <a:ext cx="734568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AR" b="1" dirty="0" smtClean="0"/>
              <a:t>Entonces, cual de los dos aparejos emplea menos potencia para desplazar la misma carga?</a:t>
            </a:r>
            <a:endParaRPr lang="es-AR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4526279" y="1931350"/>
            <a:ext cx="734568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 smtClean="0"/>
              <a:t>Potencia o fuerza= 6,25 </a:t>
            </a:r>
            <a:r>
              <a:rPr lang="es-AR" b="1" dirty="0" err="1" smtClean="0"/>
              <a:t>Kgf</a:t>
            </a:r>
            <a:endParaRPr lang="es-AR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4526277" y="4246310"/>
            <a:ext cx="734568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 smtClean="0"/>
              <a:t>Potencia o fuerza= 20 </a:t>
            </a:r>
            <a:r>
              <a:rPr lang="es-AR" b="1" dirty="0" err="1" smtClean="0"/>
              <a:t>Kgf</a:t>
            </a:r>
            <a:endParaRPr lang="es-AR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4598704" y="5875729"/>
            <a:ext cx="734568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13766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>
                <a:effectLst>
                  <a:reflection blurRad="6350" stA="55000" endA="300" endPos="45500" dir="5400000" sy="-100000" algn="bl" rotWithShape="0"/>
                </a:effectLst>
              </a:rPr>
              <a:t>TRABAJO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ES" sz="1800" b="1" dirty="0"/>
              <a:t>En mecánica clásica, se dice que una fuerza </a:t>
            </a:r>
            <a:r>
              <a:rPr lang="es-ES" sz="1800" b="1" dirty="0" smtClean="0"/>
              <a:t>realiza trabajo</a:t>
            </a:r>
            <a:r>
              <a:rPr lang="es-ES" sz="1800" b="1" dirty="0"/>
              <a:t> cuando altera el estado de movimiento de un cuerpo. </a:t>
            </a:r>
            <a:endParaRPr lang="es-AR" b="1" dirty="0"/>
          </a:p>
        </p:txBody>
      </p:sp>
      <p:sp>
        <p:nvSpPr>
          <p:cNvPr id="5" name="Marcador de contenido 4"/>
          <p:cNvSpPr>
            <a:spLocks noGrp="1"/>
          </p:cNvSpPr>
          <p:nvPr>
            <p:ph idx="4294967295"/>
          </p:nvPr>
        </p:nvSpPr>
        <p:spPr>
          <a:xfrm>
            <a:off x="2133600" y="1846263"/>
            <a:ext cx="10058400" cy="40227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Es el producto </a:t>
            </a:r>
            <a:r>
              <a:rPr lang="es-ES" dirty="0" smtClean="0"/>
              <a:t>entre </a:t>
            </a:r>
            <a:r>
              <a:rPr lang="es-ES" dirty="0"/>
              <a:t>una fuerza aplicada sobre un cuerpo y del desplazamiento del cuerpo en la dirección de esta </a:t>
            </a:r>
            <a:r>
              <a:rPr lang="es-ES" dirty="0" smtClean="0"/>
              <a:t>fuerza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Mientras </a:t>
            </a:r>
            <a:r>
              <a:rPr lang="es-ES" dirty="0"/>
              <a:t>se realiza </a:t>
            </a:r>
            <a:r>
              <a:rPr lang="es-ES" b="1" dirty="0"/>
              <a:t>trabajo</a:t>
            </a:r>
            <a:r>
              <a:rPr lang="es-ES" dirty="0"/>
              <a:t> sobre el cuerpo, se produce una transferencia de energía al mismo, por lo que puede decirse que el </a:t>
            </a:r>
            <a:r>
              <a:rPr lang="es-ES" b="1" dirty="0"/>
              <a:t>trabajo</a:t>
            </a:r>
            <a:r>
              <a:rPr lang="es-ES" dirty="0"/>
              <a:t> es energía en movimiento</a:t>
            </a:r>
            <a:r>
              <a:rPr lang="es-E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El trabajo se mide en </a:t>
            </a:r>
            <a:r>
              <a:rPr lang="es-ES" dirty="0" err="1" smtClean="0"/>
              <a:t>Joules</a:t>
            </a:r>
            <a:r>
              <a:rPr lang="es-ES" dirty="0" smtClean="0"/>
              <a:t> = </a:t>
            </a:r>
            <a:r>
              <a:rPr lang="es-ES" dirty="0" err="1" smtClean="0"/>
              <a:t>Nxm</a:t>
            </a:r>
            <a:endParaRPr lang="es-AR" dirty="0"/>
          </a:p>
        </p:txBody>
      </p:sp>
      <p:pic>
        <p:nvPicPr>
          <p:cNvPr id="1026" name="Picture 2" descr="Resultado de imagen para trabajo fisica definicion y formu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3622899"/>
            <a:ext cx="3869495" cy="224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6947731" y="3438233"/>
            <a:ext cx="438399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dirty="0" smtClean="0"/>
              <a:t>Trabajo: Fuerza x distancia x </a:t>
            </a:r>
            <a:r>
              <a:rPr lang="es-AR" dirty="0" err="1" smtClean="0"/>
              <a:t>cos</a:t>
            </a:r>
            <a:r>
              <a:rPr lang="es-AR" dirty="0" smtClean="0"/>
              <a:t> </a:t>
            </a:r>
            <a:r>
              <a:rPr lang="el-GR" dirty="0" smtClean="0"/>
              <a:t>α</a:t>
            </a:r>
            <a:endParaRPr lang="es-AR" dirty="0"/>
          </a:p>
        </p:txBody>
      </p:sp>
      <p:sp>
        <p:nvSpPr>
          <p:cNvPr id="18" name="CuadroTexto 17"/>
          <p:cNvSpPr txBox="1"/>
          <p:nvPr/>
        </p:nvSpPr>
        <p:spPr>
          <a:xfrm>
            <a:off x="6947730" y="3961166"/>
            <a:ext cx="4383993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dirty="0" smtClean="0"/>
              <a:t>Ejemplo:</a:t>
            </a:r>
          </a:p>
          <a:p>
            <a:r>
              <a:rPr lang="es-AR" dirty="0" smtClean="0"/>
              <a:t>El trabajo que realiza el hombre de la gráfica es:</a:t>
            </a:r>
          </a:p>
          <a:p>
            <a:r>
              <a:rPr lang="es-AR" dirty="0" smtClean="0"/>
              <a:t>Trabajo</a:t>
            </a:r>
            <a:r>
              <a:rPr lang="es-AR" smtClean="0"/>
              <a:t>= 45ONxdxcos </a:t>
            </a:r>
            <a:r>
              <a:rPr lang="es-AR" dirty="0" smtClean="0"/>
              <a:t>38º</a:t>
            </a:r>
          </a:p>
          <a:p>
            <a:r>
              <a:rPr lang="es-AR" dirty="0" smtClean="0"/>
              <a:t>distancia= por ejemplo 2m.</a:t>
            </a:r>
            <a:endParaRPr lang="es-AR" dirty="0"/>
          </a:p>
        </p:txBody>
      </p:sp>
      <p:sp>
        <p:nvSpPr>
          <p:cNvPr id="19" name="Rectángulo 18"/>
          <p:cNvSpPr/>
          <p:nvPr/>
        </p:nvSpPr>
        <p:spPr>
          <a:xfrm>
            <a:off x="1196411" y="5349667"/>
            <a:ext cx="581114" cy="222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CuadroTexto 19"/>
          <p:cNvSpPr txBox="1"/>
          <p:nvPr/>
        </p:nvSpPr>
        <p:spPr>
          <a:xfrm>
            <a:off x="6828088" y="5684322"/>
            <a:ext cx="462327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dirty="0" smtClean="0"/>
              <a:t>Trabajo= 45ONxcos 38ºx2m=709,21J</a:t>
            </a:r>
            <a:endParaRPr lang="es-AR" dirty="0"/>
          </a:p>
        </p:txBody>
      </p:sp>
      <p:sp>
        <p:nvSpPr>
          <p:cNvPr id="2" name="CuadroTexto 1"/>
          <p:cNvSpPr txBox="1"/>
          <p:nvPr/>
        </p:nvSpPr>
        <p:spPr>
          <a:xfrm>
            <a:off x="308919" y="6314303"/>
            <a:ext cx="11883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No </a:t>
            </a:r>
            <a:r>
              <a:rPr lang="es-ES" b="1" dirty="0"/>
              <a:t>se trata de si la fuerza es vertical o no, sino del ángulo que forme con la dirección y sentido del  desplazamiento. </a:t>
            </a:r>
            <a:endParaRPr lang="es-AR" b="1" dirty="0"/>
          </a:p>
          <a:p>
            <a:endParaRPr lang="es-AR" dirty="0"/>
          </a:p>
        </p:txBody>
      </p:sp>
      <p:sp>
        <p:nvSpPr>
          <p:cNvPr id="3" name="CuadroTexto 2"/>
          <p:cNvSpPr txBox="1"/>
          <p:nvPr/>
        </p:nvSpPr>
        <p:spPr>
          <a:xfrm>
            <a:off x="1097280" y="5951349"/>
            <a:ext cx="38079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" b="1" dirty="0"/>
              <a:t>http://fisicamagic.blogspot.com/2015/06/trabajo-y-leyes-de-la-conservacion.html</a:t>
            </a:r>
          </a:p>
        </p:txBody>
      </p:sp>
    </p:spTree>
    <p:extLst>
      <p:ext uri="{BB962C8B-B14F-4D97-AF65-F5344CB8AC3E}">
        <p14:creationId xmlns:p14="http://schemas.microsoft.com/office/powerpoint/2010/main" val="370452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067" y="280203"/>
            <a:ext cx="3200400" cy="2286000"/>
          </a:xfrm>
        </p:spPr>
        <p:txBody>
          <a:bodyPr/>
          <a:lstStyle/>
          <a:p>
            <a:r>
              <a:rPr lang="es-AR" dirty="0" smtClean="0"/>
              <a:t>Ejercicios del tema Trabajo resueltos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379433"/>
          </a:xfrm>
        </p:spPr>
        <p:txBody>
          <a:bodyPr/>
          <a:lstStyle/>
          <a:p>
            <a:r>
              <a:rPr lang="es-AR" dirty="0" smtClean="0"/>
              <a:t>Solución: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49290" y="2926080"/>
            <a:ext cx="3657600" cy="2960979"/>
          </a:xfrm>
        </p:spPr>
        <p:txBody>
          <a:bodyPr>
            <a:normAutofit/>
          </a:bodyPr>
          <a:lstStyle/>
          <a:p>
            <a:r>
              <a:rPr lang="es-ES" dirty="0"/>
              <a:t>Un cuerpo se desplaza 30 cm </a:t>
            </a:r>
            <a:r>
              <a:rPr lang="es-ES" dirty="0" smtClean="0"/>
              <a:t>al </a:t>
            </a:r>
            <a:r>
              <a:rPr lang="es-ES" dirty="0"/>
              <a:t>actuar sobre él una fuerza de 5 N . Calcula el trabajo realizado en los siguientes casos:</a:t>
            </a:r>
          </a:p>
          <a:p>
            <a:r>
              <a:rPr lang="es-ES" dirty="0"/>
              <a:t>a) </a:t>
            </a:r>
            <a:r>
              <a:rPr lang="es-ES" dirty="0" smtClean="0"/>
              <a:t>La fuerza aplicada es horizontal y tiene la misma de acción del desplazamiento. </a:t>
            </a:r>
            <a:r>
              <a:rPr lang="el-GR" dirty="0" smtClean="0"/>
              <a:t>α</a:t>
            </a:r>
            <a:r>
              <a:rPr lang="es-AR" dirty="0" smtClean="0"/>
              <a:t>= 0º</a:t>
            </a:r>
            <a:endParaRPr lang="es-ES" dirty="0"/>
          </a:p>
          <a:p>
            <a:r>
              <a:rPr lang="es-ES" dirty="0"/>
              <a:t>b) La fuerza aplicada es </a:t>
            </a:r>
            <a:r>
              <a:rPr lang="es-ES" dirty="0" smtClean="0"/>
              <a:t>vertical y </a:t>
            </a:r>
            <a:r>
              <a:rPr lang="es-ES" dirty="0"/>
              <a:t>tiene la misma </a:t>
            </a:r>
            <a:r>
              <a:rPr lang="es-ES" dirty="0" smtClean="0"/>
              <a:t>recta de </a:t>
            </a:r>
            <a:r>
              <a:rPr lang="es-ES" dirty="0"/>
              <a:t>acción del desplazamiento. </a:t>
            </a:r>
            <a:endParaRPr lang="es-ES" dirty="0" smtClean="0"/>
          </a:p>
          <a:p>
            <a:r>
              <a:rPr lang="el-GR" dirty="0" smtClean="0"/>
              <a:t>α</a:t>
            </a:r>
            <a:r>
              <a:rPr lang="es-AR" dirty="0"/>
              <a:t>= </a:t>
            </a:r>
            <a:r>
              <a:rPr lang="es-AR" dirty="0" smtClean="0"/>
              <a:t>0º</a:t>
            </a:r>
            <a:endParaRPr lang="es-ES" dirty="0"/>
          </a:p>
          <a:p>
            <a:r>
              <a:rPr lang="es-ES" dirty="0" smtClean="0"/>
              <a:t>c</a:t>
            </a:r>
            <a:r>
              <a:rPr lang="es-ES" dirty="0"/>
              <a:t>) La fuerza </a:t>
            </a:r>
            <a:r>
              <a:rPr lang="es-ES" dirty="0" smtClean="0"/>
              <a:t>aplicada forma un ángulo de 60º con la horizontal . </a:t>
            </a:r>
            <a:r>
              <a:rPr lang="el-GR" dirty="0"/>
              <a:t>α</a:t>
            </a:r>
            <a:r>
              <a:rPr lang="es-AR" dirty="0"/>
              <a:t>= </a:t>
            </a:r>
            <a:r>
              <a:rPr lang="es-AR" dirty="0" smtClean="0"/>
              <a:t>60º</a:t>
            </a:r>
            <a:endParaRPr lang="es-ES" dirty="0"/>
          </a:p>
          <a:p>
            <a:endParaRPr lang="es-ES" dirty="0" smtClean="0"/>
          </a:p>
          <a:p>
            <a:endParaRPr lang="es-AR" dirty="0"/>
          </a:p>
        </p:txBody>
      </p:sp>
      <p:sp>
        <p:nvSpPr>
          <p:cNvPr id="5" name="CuadroTexto 4"/>
          <p:cNvSpPr txBox="1"/>
          <p:nvPr/>
        </p:nvSpPr>
        <p:spPr>
          <a:xfrm>
            <a:off x="4871104" y="1316052"/>
            <a:ext cx="57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s-AR" b="1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endParaRPr lang="es-A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5366038" y="1486091"/>
            <a:ext cx="2931207" cy="1080112"/>
            <a:chOff x="5306938" y="1956987"/>
            <a:chExt cx="2931207" cy="1080112"/>
          </a:xfrm>
        </p:grpSpPr>
        <p:sp>
          <p:nvSpPr>
            <p:cNvPr id="6" name="Rectángulo 5"/>
            <p:cNvSpPr/>
            <p:nvPr/>
          </p:nvSpPr>
          <p:spPr>
            <a:xfrm>
              <a:off x="6178609" y="1956987"/>
              <a:ext cx="820397" cy="62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8" name="Conector recto de flecha 7"/>
            <p:cNvCxnSpPr>
              <a:endCxn id="6" idx="1"/>
            </p:cNvCxnSpPr>
            <p:nvPr/>
          </p:nvCxnSpPr>
          <p:spPr>
            <a:xfrm flipV="1">
              <a:off x="5306938" y="2268909"/>
              <a:ext cx="871671" cy="42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ángulo 8"/>
            <p:cNvSpPr/>
            <p:nvPr/>
          </p:nvSpPr>
          <p:spPr>
            <a:xfrm>
              <a:off x="7417748" y="1956987"/>
              <a:ext cx="820397" cy="62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1" name="Conector recto 10"/>
            <p:cNvCxnSpPr/>
            <p:nvPr/>
          </p:nvCxnSpPr>
          <p:spPr>
            <a:xfrm>
              <a:off x="6999006" y="1956987"/>
              <a:ext cx="444381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/>
            <p:cNvCxnSpPr/>
            <p:nvPr/>
          </p:nvCxnSpPr>
          <p:spPr>
            <a:xfrm>
              <a:off x="6999005" y="2570860"/>
              <a:ext cx="444381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>
              <a:off x="6588807" y="2268908"/>
              <a:ext cx="0" cy="5512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/>
            <p:cNvCxnSpPr/>
            <p:nvPr/>
          </p:nvCxnSpPr>
          <p:spPr>
            <a:xfrm>
              <a:off x="7817975" y="2268908"/>
              <a:ext cx="0" cy="5512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de flecha 16"/>
            <p:cNvCxnSpPr/>
            <p:nvPr/>
          </p:nvCxnSpPr>
          <p:spPr>
            <a:xfrm>
              <a:off x="6588807" y="2691925"/>
              <a:ext cx="123913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uadroTexto 17"/>
            <p:cNvSpPr txBox="1"/>
            <p:nvPr/>
          </p:nvSpPr>
          <p:spPr>
            <a:xfrm>
              <a:off x="6782507" y="2667767"/>
              <a:ext cx="10454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30 cm</a:t>
              </a:r>
              <a:endParaRPr lang="es-AR" dirty="0"/>
            </a:p>
          </p:txBody>
        </p:sp>
      </p:grpSp>
      <p:sp>
        <p:nvSpPr>
          <p:cNvPr id="20" name="CuadroTexto 19"/>
          <p:cNvSpPr txBox="1"/>
          <p:nvPr/>
        </p:nvSpPr>
        <p:spPr>
          <a:xfrm>
            <a:off x="5366038" y="1531175"/>
            <a:ext cx="1045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5 N</a:t>
            </a:r>
            <a:endParaRPr lang="es-AR" dirty="0"/>
          </a:p>
        </p:txBody>
      </p:sp>
      <p:sp>
        <p:nvSpPr>
          <p:cNvPr id="21" name="CuadroTexto 20"/>
          <p:cNvSpPr txBox="1"/>
          <p:nvPr/>
        </p:nvSpPr>
        <p:spPr>
          <a:xfrm>
            <a:off x="8660736" y="1577465"/>
            <a:ext cx="325117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dirty="0"/>
              <a:t>Trabajo =</a:t>
            </a:r>
            <a:r>
              <a:rPr lang="es-AR" dirty="0" smtClean="0"/>
              <a:t>5Nx 0,3mxcos 0º= 1,5 J</a:t>
            </a:r>
            <a:endParaRPr lang="es-AR" dirty="0"/>
          </a:p>
        </p:txBody>
      </p:sp>
      <p:sp>
        <p:nvSpPr>
          <p:cNvPr id="22" name="CuadroTexto 21"/>
          <p:cNvSpPr txBox="1"/>
          <p:nvPr/>
        </p:nvSpPr>
        <p:spPr>
          <a:xfrm>
            <a:off x="4800600" y="3264493"/>
            <a:ext cx="521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accent1">
                    <a:lumMod val="75000"/>
                  </a:schemeClr>
                </a:solidFill>
              </a:rPr>
              <a:t>b-</a:t>
            </a:r>
            <a:endParaRPr lang="es-A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3" name="Grupo 22"/>
          <p:cNvGrpSpPr/>
          <p:nvPr/>
        </p:nvGrpSpPr>
        <p:grpSpPr>
          <a:xfrm rot="16200000">
            <a:off x="4876327" y="4190040"/>
            <a:ext cx="2931207" cy="1080112"/>
            <a:chOff x="5306938" y="1956987"/>
            <a:chExt cx="2931207" cy="1080112"/>
          </a:xfrm>
        </p:grpSpPr>
        <p:sp>
          <p:nvSpPr>
            <p:cNvPr id="24" name="Rectángulo 23"/>
            <p:cNvSpPr/>
            <p:nvPr/>
          </p:nvSpPr>
          <p:spPr>
            <a:xfrm>
              <a:off x="6178609" y="1956987"/>
              <a:ext cx="820397" cy="62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25" name="Conector recto de flecha 24"/>
            <p:cNvCxnSpPr>
              <a:endCxn id="24" idx="1"/>
            </p:cNvCxnSpPr>
            <p:nvPr/>
          </p:nvCxnSpPr>
          <p:spPr>
            <a:xfrm flipV="1">
              <a:off x="5306938" y="2268909"/>
              <a:ext cx="871671" cy="42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ángulo 25"/>
            <p:cNvSpPr/>
            <p:nvPr/>
          </p:nvSpPr>
          <p:spPr>
            <a:xfrm>
              <a:off x="7417748" y="1956987"/>
              <a:ext cx="820397" cy="62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27" name="Conector recto 26"/>
            <p:cNvCxnSpPr/>
            <p:nvPr/>
          </p:nvCxnSpPr>
          <p:spPr>
            <a:xfrm>
              <a:off x="6999006" y="1956987"/>
              <a:ext cx="444381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/>
            <p:cNvCxnSpPr/>
            <p:nvPr/>
          </p:nvCxnSpPr>
          <p:spPr>
            <a:xfrm>
              <a:off x="6999005" y="2570860"/>
              <a:ext cx="444381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/>
            <p:cNvCxnSpPr/>
            <p:nvPr/>
          </p:nvCxnSpPr>
          <p:spPr>
            <a:xfrm>
              <a:off x="6588807" y="2268908"/>
              <a:ext cx="0" cy="5512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/>
            <p:cNvCxnSpPr/>
            <p:nvPr/>
          </p:nvCxnSpPr>
          <p:spPr>
            <a:xfrm>
              <a:off x="7817975" y="2268908"/>
              <a:ext cx="0" cy="5512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de flecha 30"/>
            <p:cNvCxnSpPr/>
            <p:nvPr/>
          </p:nvCxnSpPr>
          <p:spPr>
            <a:xfrm>
              <a:off x="6588807" y="2691925"/>
              <a:ext cx="123913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uadroTexto 31"/>
            <p:cNvSpPr txBox="1"/>
            <p:nvPr/>
          </p:nvSpPr>
          <p:spPr>
            <a:xfrm>
              <a:off x="6782507" y="2667767"/>
              <a:ext cx="10454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30 cm</a:t>
              </a:r>
              <a:endParaRPr lang="es-AR" dirty="0"/>
            </a:p>
          </p:txBody>
        </p:sp>
      </p:grpSp>
      <p:sp>
        <p:nvSpPr>
          <p:cNvPr id="33" name="CuadroTexto 32"/>
          <p:cNvSpPr txBox="1"/>
          <p:nvPr/>
        </p:nvSpPr>
        <p:spPr>
          <a:xfrm>
            <a:off x="6125187" y="5517727"/>
            <a:ext cx="1045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5 N</a:t>
            </a:r>
            <a:endParaRPr lang="es-AR" dirty="0"/>
          </a:p>
        </p:txBody>
      </p:sp>
      <p:sp>
        <p:nvSpPr>
          <p:cNvPr id="34" name="CuadroTexto 33"/>
          <p:cNvSpPr txBox="1"/>
          <p:nvPr/>
        </p:nvSpPr>
        <p:spPr>
          <a:xfrm>
            <a:off x="4535192" y="6284888"/>
            <a:ext cx="334188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dirty="0"/>
              <a:t>Trabajo =</a:t>
            </a:r>
            <a:r>
              <a:rPr lang="es-AR" dirty="0" smtClean="0"/>
              <a:t>5Nx 0,3mxcos 0º= 1,5 J</a:t>
            </a:r>
            <a:endParaRPr lang="es-AR" dirty="0"/>
          </a:p>
        </p:txBody>
      </p:sp>
      <p:sp>
        <p:nvSpPr>
          <p:cNvPr id="35" name="CuadroTexto 34"/>
          <p:cNvSpPr txBox="1"/>
          <p:nvPr/>
        </p:nvSpPr>
        <p:spPr>
          <a:xfrm>
            <a:off x="8133709" y="3264492"/>
            <a:ext cx="479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accent1">
                    <a:lumMod val="75000"/>
                  </a:schemeClr>
                </a:solidFill>
              </a:rPr>
              <a:t>c-</a:t>
            </a:r>
            <a:endParaRPr lang="es-A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6" name="Grupo 35"/>
          <p:cNvGrpSpPr/>
          <p:nvPr/>
        </p:nvGrpSpPr>
        <p:grpSpPr>
          <a:xfrm>
            <a:off x="7741770" y="4161062"/>
            <a:ext cx="2931207" cy="1080112"/>
            <a:chOff x="5306938" y="1956987"/>
            <a:chExt cx="2931207" cy="1080112"/>
          </a:xfrm>
        </p:grpSpPr>
        <p:sp>
          <p:nvSpPr>
            <p:cNvPr id="37" name="Rectángulo 36"/>
            <p:cNvSpPr/>
            <p:nvPr/>
          </p:nvSpPr>
          <p:spPr>
            <a:xfrm>
              <a:off x="6178609" y="1956987"/>
              <a:ext cx="820397" cy="62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38" name="Conector recto de flecha 37"/>
            <p:cNvCxnSpPr/>
            <p:nvPr/>
          </p:nvCxnSpPr>
          <p:spPr>
            <a:xfrm flipV="1">
              <a:off x="5306938" y="1993336"/>
              <a:ext cx="861345" cy="4182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ángulo 38"/>
            <p:cNvSpPr/>
            <p:nvPr/>
          </p:nvSpPr>
          <p:spPr>
            <a:xfrm>
              <a:off x="7417748" y="1956987"/>
              <a:ext cx="820397" cy="62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40" name="Conector recto 39"/>
            <p:cNvCxnSpPr/>
            <p:nvPr/>
          </p:nvCxnSpPr>
          <p:spPr>
            <a:xfrm>
              <a:off x="6999006" y="1956987"/>
              <a:ext cx="444381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/>
            <p:cNvCxnSpPr/>
            <p:nvPr/>
          </p:nvCxnSpPr>
          <p:spPr>
            <a:xfrm>
              <a:off x="6999005" y="2570860"/>
              <a:ext cx="444381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/>
            <p:cNvCxnSpPr/>
            <p:nvPr/>
          </p:nvCxnSpPr>
          <p:spPr>
            <a:xfrm>
              <a:off x="6588807" y="2268908"/>
              <a:ext cx="0" cy="5512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42"/>
            <p:cNvCxnSpPr/>
            <p:nvPr/>
          </p:nvCxnSpPr>
          <p:spPr>
            <a:xfrm>
              <a:off x="7817975" y="2268908"/>
              <a:ext cx="0" cy="5512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de flecha 43"/>
            <p:cNvCxnSpPr/>
            <p:nvPr/>
          </p:nvCxnSpPr>
          <p:spPr>
            <a:xfrm>
              <a:off x="6588807" y="2691925"/>
              <a:ext cx="123913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CuadroTexto 44"/>
            <p:cNvSpPr txBox="1"/>
            <p:nvPr/>
          </p:nvSpPr>
          <p:spPr>
            <a:xfrm>
              <a:off x="6782507" y="2667767"/>
              <a:ext cx="10454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30 cm</a:t>
              </a:r>
              <a:endParaRPr lang="es-AR" dirty="0"/>
            </a:p>
          </p:txBody>
        </p:sp>
      </p:grpSp>
      <p:cxnSp>
        <p:nvCxnSpPr>
          <p:cNvPr id="16" name="Conector recto 15"/>
          <p:cNvCxnSpPr/>
          <p:nvPr/>
        </p:nvCxnSpPr>
        <p:spPr>
          <a:xfrm>
            <a:off x="7731083" y="4615642"/>
            <a:ext cx="92965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uadroTexto 46"/>
          <p:cNvSpPr txBox="1"/>
          <p:nvPr/>
        </p:nvSpPr>
        <p:spPr>
          <a:xfrm>
            <a:off x="7700468" y="4784905"/>
            <a:ext cx="960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</a:t>
            </a:r>
            <a:r>
              <a:rPr lang="es-AR" dirty="0"/>
              <a:t>= 60º</a:t>
            </a:r>
          </a:p>
        </p:txBody>
      </p:sp>
      <p:sp>
        <p:nvSpPr>
          <p:cNvPr id="48" name="CuadroTexto 47"/>
          <p:cNvSpPr txBox="1"/>
          <p:nvPr/>
        </p:nvSpPr>
        <p:spPr>
          <a:xfrm>
            <a:off x="5156874" y="5602699"/>
            <a:ext cx="960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</a:t>
            </a:r>
            <a:r>
              <a:rPr lang="es-AR" dirty="0"/>
              <a:t>= </a:t>
            </a:r>
            <a:r>
              <a:rPr lang="es-AR" dirty="0" smtClean="0"/>
              <a:t>0º</a:t>
            </a:r>
            <a:endParaRPr lang="es-AR" dirty="0"/>
          </a:p>
        </p:txBody>
      </p:sp>
      <p:sp>
        <p:nvSpPr>
          <p:cNvPr id="49" name="CuadroTexto 48"/>
          <p:cNvSpPr txBox="1"/>
          <p:nvPr/>
        </p:nvSpPr>
        <p:spPr>
          <a:xfrm>
            <a:off x="5321739" y="1893359"/>
            <a:ext cx="960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</a:t>
            </a:r>
            <a:r>
              <a:rPr lang="es-AR" dirty="0"/>
              <a:t>= </a:t>
            </a:r>
            <a:r>
              <a:rPr lang="es-AR" dirty="0" smtClean="0"/>
              <a:t>0º</a:t>
            </a:r>
            <a:endParaRPr lang="es-AR" dirty="0"/>
          </a:p>
        </p:txBody>
      </p:sp>
      <p:sp>
        <p:nvSpPr>
          <p:cNvPr id="50" name="CuadroTexto 49"/>
          <p:cNvSpPr txBox="1"/>
          <p:nvPr/>
        </p:nvSpPr>
        <p:spPr>
          <a:xfrm>
            <a:off x="8212986" y="5388808"/>
            <a:ext cx="349475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dirty="0"/>
              <a:t>Trabajo =</a:t>
            </a:r>
            <a:r>
              <a:rPr lang="es-AR" dirty="0" smtClean="0"/>
              <a:t>5Nx 0,3mxcos 60º= 0,75 J</a:t>
            </a:r>
            <a:endParaRPr lang="es-AR" dirty="0"/>
          </a:p>
        </p:txBody>
      </p:sp>
      <p:sp>
        <p:nvSpPr>
          <p:cNvPr id="51" name="CuadroTexto 50"/>
          <p:cNvSpPr txBox="1"/>
          <p:nvPr/>
        </p:nvSpPr>
        <p:spPr>
          <a:xfrm>
            <a:off x="142172" y="5718467"/>
            <a:ext cx="3595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Recuerda que no se trata de si la fuerza es vertical o no, sino del ángulo que forme </a:t>
            </a:r>
            <a:r>
              <a:rPr lang="es-ES" b="1" dirty="0" smtClean="0"/>
              <a:t>con la dirección y sentido del  desplazamiento. 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300358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trabajo fis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9" y="1361261"/>
            <a:ext cx="7011344" cy="458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35924" y="6487297"/>
            <a:ext cx="7549979" cy="370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http://www.sc.ehu.es/sbweb/fisica/dinamica/trabajo/energia/energia.htm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80768" y="172995"/>
            <a:ext cx="1103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Calcular el trabajo de una fuerza constante de 12 N, cuyo punto de aplicación se traslada 7 m, si el ángulo entre las direcciones de la fuerza y del desplazamiento son 0º, 60º, 90º, 135º, 180º.</a:t>
            </a:r>
            <a:endParaRPr lang="es-AR" dirty="0"/>
          </a:p>
        </p:txBody>
      </p:sp>
      <p:sp>
        <p:nvSpPr>
          <p:cNvPr id="4" name="CuadroTexto 3"/>
          <p:cNvSpPr txBox="1"/>
          <p:nvPr/>
        </p:nvSpPr>
        <p:spPr>
          <a:xfrm>
            <a:off x="8217243" y="1361261"/>
            <a:ext cx="33981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Si la fuerza y el desplazamiento tienen el mismo sentido, el trabajo es positivo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Si la fuerza y el desplazamiento tienen sentidos contrarios, el trabajo es negativo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Si la fuerza es perpendicular al desplazamiento, el trabajo es nulo.</a:t>
            </a:r>
          </a:p>
          <a:p>
            <a:r>
              <a:rPr lang="es-ES" dirty="0"/>
              <a:t> </a:t>
            </a:r>
          </a:p>
          <a:p>
            <a:endParaRPr lang="es-AR" dirty="0"/>
          </a:p>
        </p:txBody>
      </p:sp>
      <p:sp>
        <p:nvSpPr>
          <p:cNvPr id="5" name="CuadroTexto 4"/>
          <p:cNvSpPr txBox="1"/>
          <p:nvPr/>
        </p:nvSpPr>
        <p:spPr>
          <a:xfrm>
            <a:off x="302217" y="6152827"/>
            <a:ext cx="53856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" dirty="0"/>
              <a:t>http://www.sc.ehu.es/sbweb/fisica/dinamica/trabajo/energia/energia.htm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025354" y="2273182"/>
            <a:ext cx="649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60º</a:t>
            </a:r>
            <a:endParaRPr lang="es-AR" dirty="0"/>
          </a:p>
        </p:txBody>
      </p:sp>
      <p:sp>
        <p:nvSpPr>
          <p:cNvPr id="8" name="CuadroTexto 7"/>
          <p:cNvSpPr txBox="1"/>
          <p:nvPr/>
        </p:nvSpPr>
        <p:spPr>
          <a:xfrm>
            <a:off x="1818830" y="3099313"/>
            <a:ext cx="649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90º</a:t>
            </a:r>
            <a:endParaRPr lang="es-AR" dirty="0"/>
          </a:p>
        </p:txBody>
      </p:sp>
      <p:sp>
        <p:nvSpPr>
          <p:cNvPr id="9" name="CuadroTexto 8"/>
          <p:cNvSpPr txBox="1"/>
          <p:nvPr/>
        </p:nvSpPr>
        <p:spPr>
          <a:xfrm>
            <a:off x="1703790" y="4010580"/>
            <a:ext cx="649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135º</a:t>
            </a:r>
            <a:endParaRPr lang="es-AR" dirty="0"/>
          </a:p>
        </p:txBody>
      </p:sp>
      <p:sp>
        <p:nvSpPr>
          <p:cNvPr id="10" name="CuadroTexto 9"/>
          <p:cNvSpPr txBox="1"/>
          <p:nvPr/>
        </p:nvSpPr>
        <p:spPr>
          <a:xfrm>
            <a:off x="1494090" y="4922501"/>
            <a:ext cx="649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180º</a:t>
            </a:r>
            <a:endParaRPr lang="es-AR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143570" y="1251815"/>
            <a:ext cx="649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0º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0513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 txBox="1">
            <a:spLocks/>
          </p:cNvSpPr>
          <p:nvPr/>
        </p:nvSpPr>
        <p:spPr>
          <a:xfrm>
            <a:off x="153824" y="286603"/>
            <a:ext cx="11001856" cy="97226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 smtClean="0">
                <a:effectLst>
                  <a:reflection blurRad="6350" stA="55000" endA="300" endPos="45500" dir="5400000" sy="-100000" algn="bl" rotWithShape="0"/>
                </a:effectLst>
              </a:rPr>
              <a:t>POTENCIA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ES" sz="1800" b="1" dirty="0"/>
              <a:t>E</a:t>
            </a:r>
            <a:r>
              <a:rPr lang="es-ES" sz="1800" b="1" dirty="0" smtClean="0"/>
              <a:t>s </a:t>
            </a:r>
            <a:r>
              <a:rPr lang="es-ES" sz="1800" b="1" dirty="0"/>
              <a:t>la cantidad de trabajo efectuado por unidad de tiempo</a:t>
            </a:r>
            <a:r>
              <a:rPr lang="es-ES" sz="1800" b="1" dirty="0" smtClean="0"/>
              <a:t>.  </a:t>
            </a:r>
            <a:r>
              <a:rPr lang="es-ES" sz="2800" b="1" dirty="0" smtClean="0">
                <a:solidFill>
                  <a:srgbClr val="FF0000"/>
                </a:solidFill>
              </a:rPr>
              <a:t>P= Trabajo/tiempo = Joule/segundo=Watt</a:t>
            </a:r>
            <a:endParaRPr lang="es-AR" sz="28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8346" y="1421027"/>
            <a:ext cx="11701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Potencia </a:t>
            </a:r>
            <a:r>
              <a:rPr lang="es-ES" b="1" dirty="0">
                <a:hlinkClick r:id="rId2" tooltip="Mecánica"/>
              </a:rPr>
              <a:t>mecánica</a:t>
            </a:r>
            <a:r>
              <a:rPr lang="es-ES" dirty="0"/>
              <a:t>, es aquel trabajo que realiza un individuo o una máquina en un cierto periodo de tiempo. Es decir que se trata de la potencia transmitida a través de la acción de fuerzas físicas de contacto o elementos mecánicos relacionados como palancas y engranajes.</a:t>
            </a:r>
          </a:p>
          <a:p>
            <a:endParaRPr lang="es-AR" dirty="0"/>
          </a:p>
        </p:txBody>
      </p:sp>
      <p:sp>
        <p:nvSpPr>
          <p:cNvPr id="7" name="CuadroTexto 6"/>
          <p:cNvSpPr txBox="1"/>
          <p:nvPr/>
        </p:nvSpPr>
        <p:spPr>
          <a:xfrm>
            <a:off x="481914" y="2434281"/>
            <a:ext cx="11096367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dirty="0" smtClean="0"/>
              <a:t>Ejemplo:</a:t>
            </a:r>
          </a:p>
          <a:p>
            <a:pPr marL="342900" indent="-342900">
              <a:buAutoNum type="arabicPeriod"/>
            </a:pPr>
            <a:r>
              <a:rPr lang="es-ES" dirty="0" smtClean="0"/>
              <a:t>Si </a:t>
            </a:r>
            <a:r>
              <a:rPr lang="es-ES" dirty="0"/>
              <a:t>un motor funciona durante </a:t>
            </a:r>
            <a:r>
              <a:rPr lang="es-ES" dirty="0" smtClean="0"/>
              <a:t>200 </a:t>
            </a:r>
            <a:r>
              <a:rPr lang="es-ES" dirty="0"/>
              <a:t>s ha realizado un trabajo de 1 440J. ¿Cuál ha sido la potencia desarrollada por el </a:t>
            </a:r>
            <a:r>
              <a:rPr lang="es-ES" dirty="0" smtClean="0"/>
              <a:t>mismo?</a:t>
            </a:r>
            <a:endParaRPr lang="es-AR" dirty="0"/>
          </a:p>
        </p:txBody>
      </p:sp>
      <p:sp>
        <p:nvSpPr>
          <p:cNvPr id="8" name="CuadroTexto 7"/>
          <p:cNvSpPr txBox="1"/>
          <p:nvPr/>
        </p:nvSpPr>
        <p:spPr>
          <a:xfrm>
            <a:off x="481915" y="3509318"/>
            <a:ext cx="2224216" cy="3830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dirty="0" smtClean="0"/>
              <a:t>Respuesta= 7,2 W</a:t>
            </a:r>
            <a:endParaRPr lang="es-AR" dirty="0"/>
          </a:p>
        </p:txBody>
      </p:sp>
      <p:sp>
        <p:nvSpPr>
          <p:cNvPr id="9" name="CuadroTexto 8"/>
          <p:cNvSpPr txBox="1"/>
          <p:nvPr/>
        </p:nvSpPr>
        <p:spPr>
          <a:xfrm>
            <a:off x="481913" y="4054532"/>
            <a:ext cx="11096367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dirty="0" smtClean="0"/>
              <a:t>Ejemplo:</a:t>
            </a:r>
          </a:p>
          <a:p>
            <a:pPr marL="342900" indent="-342900">
              <a:buAutoNum type="arabicPeriod"/>
            </a:pPr>
            <a:r>
              <a:rPr lang="es-ES" dirty="0" smtClean="0"/>
              <a:t>Si el </a:t>
            </a:r>
            <a:r>
              <a:rPr lang="es-ES" dirty="0"/>
              <a:t>motor </a:t>
            </a:r>
            <a:r>
              <a:rPr lang="es-ES" dirty="0" smtClean="0"/>
              <a:t>de una hormigonera tiene una potencia de 0,5 hp, ¿Cuál será el trabajo capaz de desarrollar en 30 minutos? 1hp= 745,7 Watts </a:t>
            </a:r>
            <a:endParaRPr lang="es-AR" dirty="0"/>
          </a:p>
        </p:txBody>
      </p:sp>
      <p:sp>
        <p:nvSpPr>
          <p:cNvPr id="10" name="CuadroTexto 9"/>
          <p:cNvSpPr txBox="1"/>
          <p:nvPr/>
        </p:nvSpPr>
        <p:spPr>
          <a:xfrm>
            <a:off x="481915" y="5325553"/>
            <a:ext cx="2224216" cy="3830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dirty="0" smtClean="0"/>
              <a:t>Respuesta= 671.130 J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9056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0132" y="248726"/>
            <a:ext cx="5424616" cy="19389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ES" sz="2000" b="1" dirty="0"/>
              <a:t>Explica si realizas, o no, trabajo cuando: </a:t>
            </a:r>
            <a:endParaRPr lang="es-ES" sz="2000" b="1" dirty="0" smtClean="0"/>
          </a:p>
          <a:p>
            <a:pPr marL="342900" indent="-342900">
              <a:buFontTx/>
              <a:buAutoNum type="alphaLcParenR"/>
            </a:pPr>
            <a:r>
              <a:rPr lang="es-ES" sz="2000" b="1" dirty="0"/>
              <a:t>Empujas un automóvil en la calle </a:t>
            </a:r>
            <a:r>
              <a:rPr lang="es-ES" sz="2000" b="1" dirty="0" smtClean="0"/>
              <a:t>y no </a:t>
            </a:r>
            <a:r>
              <a:rPr lang="es-ES" sz="2000" b="1" dirty="0"/>
              <a:t>logras desplazarlo. </a:t>
            </a:r>
            <a:endParaRPr lang="es-AR" sz="2000" b="1" dirty="0"/>
          </a:p>
          <a:p>
            <a:pPr marL="342900" indent="-342900">
              <a:buAutoNum type="alphaLcParenR"/>
            </a:pPr>
            <a:r>
              <a:rPr lang="es-ES" sz="2000" b="1" dirty="0" smtClean="0"/>
              <a:t>Sostienes una bolsa de 3 kg durante 1 hora.</a:t>
            </a:r>
          </a:p>
          <a:p>
            <a:pPr marL="342900" indent="-342900">
              <a:buAutoNum type="alphaLcParenR"/>
            </a:pPr>
            <a:r>
              <a:rPr lang="es-ES" sz="2000" b="1" dirty="0" smtClean="0"/>
              <a:t>Empujas un automóvil en la calle y logras desplazarlo. </a:t>
            </a:r>
            <a:endParaRPr lang="es-AR" sz="20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432487" y="2316736"/>
            <a:ext cx="5424616" cy="19389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 </a:t>
            </a:r>
            <a:r>
              <a:rPr lang="es-ES" sz="2000" b="1" dirty="0"/>
              <a:t>Una fuerza de 100 N actúa sobre un cuerpo que se desplaza a lo largo de un plano horizontal en la misma dirección del movimiento. Si el cuerpo se desplaza 20 m</a:t>
            </a:r>
            <a:r>
              <a:rPr lang="es-ES" sz="2000" b="1" dirty="0" smtClean="0"/>
              <a:t>. en 15s</a:t>
            </a:r>
          </a:p>
          <a:p>
            <a:r>
              <a:rPr lang="es-ES" sz="2000" b="1" dirty="0" smtClean="0"/>
              <a:t>a- </a:t>
            </a:r>
            <a:r>
              <a:rPr lang="es-ES" sz="2000" b="1" dirty="0"/>
              <a:t>¿Cuál es el trabajo realizado por dicha fuerza? </a:t>
            </a:r>
            <a:endParaRPr lang="es-ES" sz="2000" b="1" dirty="0" smtClean="0"/>
          </a:p>
          <a:p>
            <a:r>
              <a:rPr lang="es-ES" sz="2000" b="1" dirty="0" smtClean="0"/>
              <a:t>b- ¿Cuál es la potencia ?</a:t>
            </a:r>
            <a:endParaRPr lang="es-AR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5974490" y="248726"/>
            <a:ext cx="6054810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Solución:</a:t>
            </a:r>
          </a:p>
          <a:p>
            <a:pPr marL="342900" indent="-342900">
              <a:buAutoNum type="alphaLcParenR"/>
            </a:pPr>
            <a:r>
              <a:rPr lang="es-ES" dirty="0" smtClean="0"/>
              <a:t>Hay fuerza pero no hay desplazamiento, no hay trabajo.</a:t>
            </a:r>
          </a:p>
          <a:p>
            <a:pPr marL="342900" indent="-342900">
              <a:buAutoNum type="alphaLcParenR"/>
            </a:pPr>
            <a:r>
              <a:rPr lang="es-ES" dirty="0"/>
              <a:t>Hay fuerza pero no hay desplazamiento, no hay trabajo.</a:t>
            </a:r>
          </a:p>
          <a:p>
            <a:pPr marL="342900" indent="-342900">
              <a:buAutoNum type="alphaLcParenR"/>
            </a:pPr>
            <a:r>
              <a:rPr lang="es-ES" dirty="0" smtClean="0"/>
              <a:t>En </a:t>
            </a:r>
            <a:r>
              <a:rPr lang="es-ES" dirty="0"/>
              <a:t>este caso hay fuerza y </a:t>
            </a:r>
            <a:r>
              <a:rPr lang="es-ES" dirty="0" smtClean="0"/>
              <a:t>desplazamiento, entonces hay trabajo.</a:t>
            </a:r>
          </a:p>
          <a:p>
            <a:endParaRPr lang="es-AR" dirty="0"/>
          </a:p>
        </p:txBody>
      </p:sp>
      <p:sp>
        <p:nvSpPr>
          <p:cNvPr id="5" name="CuadroTexto 4"/>
          <p:cNvSpPr txBox="1"/>
          <p:nvPr/>
        </p:nvSpPr>
        <p:spPr>
          <a:xfrm>
            <a:off x="432487" y="4287794"/>
            <a:ext cx="5424616" cy="19389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Una grúa levanta una </a:t>
            </a:r>
            <a:r>
              <a:rPr lang="es-ES" sz="2000" b="1" dirty="0"/>
              <a:t>masa de </a:t>
            </a:r>
            <a:r>
              <a:rPr lang="es-ES" sz="2000" b="1" dirty="0" smtClean="0"/>
              <a:t>600 </a:t>
            </a:r>
            <a:r>
              <a:rPr lang="es-ES" sz="2000" b="1" dirty="0"/>
              <a:t>kg </a:t>
            </a:r>
            <a:r>
              <a:rPr lang="es-ES" sz="2000" b="1" dirty="0" smtClean="0"/>
              <a:t>a una altura de 10 metros. Para hacerlo emplea u tiempo de medio minuto. Determina: </a:t>
            </a:r>
          </a:p>
          <a:p>
            <a:pPr marL="342900" indent="-342900">
              <a:buAutoNum type="alphaLcParenR"/>
            </a:pPr>
            <a:r>
              <a:rPr lang="es-ES" sz="2000" b="1" dirty="0" smtClean="0"/>
              <a:t>El </a:t>
            </a:r>
            <a:r>
              <a:rPr lang="es-ES" sz="2000" b="1" dirty="0"/>
              <a:t>trabajo realizado </a:t>
            </a:r>
            <a:r>
              <a:rPr lang="es-ES" sz="2000" b="1" dirty="0" smtClean="0"/>
              <a:t>por la grúa</a:t>
            </a:r>
          </a:p>
          <a:p>
            <a:pPr marL="342900" indent="-342900">
              <a:buAutoNum type="alphaLcParenR"/>
            </a:pPr>
            <a:r>
              <a:rPr lang="es-ES" sz="2000" b="1" dirty="0" smtClean="0"/>
              <a:t>La </a:t>
            </a:r>
            <a:r>
              <a:rPr lang="es-ES" sz="2000" b="1" dirty="0"/>
              <a:t>potencia </a:t>
            </a:r>
            <a:r>
              <a:rPr lang="es-ES" sz="2000" b="1" dirty="0" smtClean="0"/>
              <a:t>de la misma</a:t>
            </a:r>
          </a:p>
          <a:p>
            <a:endParaRPr lang="es-AR" sz="20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5974490" y="2831515"/>
            <a:ext cx="5795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endParaRPr lang="es-AR" dirty="0"/>
          </a:p>
        </p:txBody>
      </p:sp>
      <p:sp>
        <p:nvSpPr>
          <p:cNvPr id="8" name="CuadroTexto 7"/>
          <p:cNvSpPr txBox="1"/>
          <p:nvPr/>
        </p:nvSpPr>
        <p:spPr>
          <a:xfrm>
            <a:off x="6104236" y="4346316"/>
            <a:ext cx="57953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Solución:</a:t>
            </a:r>
          </a:p>
          <a:p>
            <a:r>
              <a:rPr lang="es-AR" dirty="0" smtClean="0"/>
              <a:t>a- Fuerza= </a:t>
            </a:r>
            <a:r>
              <a:rPr lang="es-AR" dirty="0" err="1" smtClean="0"/>
              <a:t>mxg</a:t>
            </a:r>
            <a:r>
              <a:rPr lang="es-AR" dirty="0" smtClean="0"/>
              <a:t>= 600Kgx10 m/s</a:t>
            </a:r>
            <a:r>
              <a:rPr lang="es-AR" baseline="30000" dirty="0" smtClean="0"/>
              <a:t>2</a:t>
            </a:r>
            <a:r>
              <a:rPr lang="es-AR" dirty="0" smtClean="0"/>
              <a:t>=6.000 N</a:t>
            </a:r>
          </a:p>
          <a:p>
            <a:endParaRPr lang="es-AR" dirty="0" smtClean="0"/>
          </a:p>
          <a:p>
            <a:r>
              <a:rPr lang="es-AR" dirty="0" smtClean="0"/>
              <a:t>Trabajo= 6.000Nx 10m= 60.000 J</a:t>
            </a:r>
          </a:p>
          <a:p>
            <a:endParaRPr lang="es-AR" dirty="0" smtClean="0"/>
          </a:p>
          <a:p>
            <a:r>
              <a:rPr lang="es-AR" dirty="0" smtClean="0"/>
              <a:t>b- Potencia= Trabajo/tiempo= 60.000 J/30s= 2.000 W</a:t>
            </a:r>
            <a:endParaRPr lang="es-AR" dirty="0"/>
          </a:p>
        </p:txBody>
      </p:sp>
      <p:pic>
        <p:nvPicPr>
          <p:cNvPr id="2052" name="Picture 4" descr="Imagen relacionad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263" y="3618940"/>
            <a:ext cx="149542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5974491" y="2335115"/>
            <a:ext cx="5925064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AR" dirty="0"/>
              <a:t>Solución:</a:t>
            </a:r>
          </a:p>
          <a:p>
            <a:r>
              <a:rPr lang="es-AR" dirty="0" smtClean="0"/>
              <a:t>a-Trabajo</a:t>
            </a:r>
            <a:r>
              <a:rPr lang="es-AR" dirty="0"/>
              <a:t>= </a:t>
            </a:r>
            <a:r>
              <a:rPr lang="es-AR" dirty="0" smtClean="0"/>
              <a:t>100Nx 20m</a:t>
            </a:r>
            <a:r>
              <a:rPr lang="es-AR" dirty="0"/>
              <a:t>= </a:t>
            </a:r>
            <a:r>
              <a:rPr lang="es-AR" dirty="0" smtClean="0"/>
              <a:t>2.000 </a:t>
            </a:r>
            <a:r>
              <a:rPr lang="es-AR" dirty="0"/>
              <a:t>J</a:t>
            </a:r>
          </a:p>
          <a:p>
            <a:endParaRPr lang="es-AR" dirty="0"/>
          </a:p>
          <a:p>
            <a:r>
              <a:rPr lang="es-AR" dirty="0"/>
              <a:t>b- Potencia= Trabajo/tiempo= </a:t>
            </a:r>
            <a:r>
              <a:rPr lang="es-AR" dirty="0" smtClean="0"/>
              <a:t>2.000 J/15s</a:t>
            </a:r>
            <a:r>
              <a:rPr lang="es-AR" dirty="0"/>
              <a:t>= </a:t>
            </a:r>
            <a:r>
              <a:rPr lang="es-AR" dirty="0" smtClean="0"/>
              <a:t>133,33 </a:t>
            </a:r>
            <a:r>
              <a:rPr lang="es-AR" dirty="0"/>
              <a:t>W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73437" y="6431797"/>
            <a:ext cx="9500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https://gfycat.com/ru/gifs/search/empilhadeira</a:t>
            </a:r>
          </a:p>
        </p:txBody>
      </p:sp>
    </p:spTree>
    <p:extLst>
      <p:ext uri="{BB962C8B-B14F-4D97-AF65-F5344CB8AC3E}">
        <p14:creationId xmlns:p14="http://schemas.microsoft.com/office/powerpoint/2010/main" val="36147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MÁQUINAS SIMPLES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i="1" dirty="0"/>
              <a:t>Se </a:t>
            </a:r>
            <a:r>
              <a:rPr lang="en-US" sz="1800" b="1" i="1" dirty="0" err="1"/>
              <a:t>denomina</a:t>
            </a:r>
            <a:r>
              <a:rPr lang="en-US" sz="1800" b="1" i="1" dirty="0"/>
              <a:t> </a:t>
            </a:r>
            <a:r>
              <a:rPr lang="en-US" sz="1800" b="1" i="1" dirty="0" err="1" smtClean="0"/>
              <a:t>así</a:t>
            </a:r>
            <a:r>
              <a:rPr lang="en-US" sz="1800" b="1" i="1" dirty="0" smtClean="0"/>
              <a:t> a </a:t>
            </a:r>
            <a:r>
              <a:rPr lang="en-US" sz="1800" b="1" i="1" dirty="0" err="1"/>
              <a:t>todos</a:t>
            </a:r>
            <a:r>
              <a:rPr lang="en-US" sz="1800" b="1" i="1" dirty="0"/>
              <a:t> los </a:t>
            </a:r>
            <a:r>
              <a:rPr lang="en-US" sz="1800" b="1" i="1" dirty="0" err="1"/>
              <a:t>dispositivos</a:t>
            </a:r>
            <a:r>
              <a:rPr lang="en-US" sz="1800" b="1" i="1" dirty="0"/>
              <a:t> en los </a:t>
            </a:r>
            <a:r>
              <a:rPr lang="en-US" sz="1800" b="1" i="1" dirty="0" err="1"/>
              <a:t>que</a:t>
            </a:r>
            <a:r>
              <a:rPr lang="en-US" sz="1800" b="1" i="1" dirty="0"/>
              <a:t> </a:t>
            </a:r>
            <a:r>
              <a:rPr lang="en-US" sz="1800" b="1" i="1" dirty="0" err="1"/>
              <a:t>tanto</a:t>
            </a:r>
            <a:r>
              <a:rPr lang="en-US" sz="1800" b="1" i="1" dirty="0"/>
              <a:t> la </a:t>
            </a:r>
            <a:r>
              <a:rPr lang="en-US" sz="1800" b="1" i="1" dirty="0" err="1"/>
              <a:t>energ</a:t>
            </a:r>
            <a:r>
              <a:rPr lang="en-US" sz="1800" b="1" dirty="0" err="1"/>
              <a:t>í</a:t>
            </a:r>
            <a:r>
              <a:rPr lang="en-US" sz="1800" b="1" i="1" dirty="0" err="1"/>
              <a:t>a</a:t>
            </a:r>
            <a:r>
              <a:rPr lang="en-US" sz="1800" b="1" i="1" dirty="0"/>
              <a:t> </a:t>
            </a:r>
            <a:r>
              <a:rPr lang="en-US" sz="1800" b="1" i="1" dirty="0" err="1"/>
              <a:t>que</a:t>
            </a:r>
            <a:r>
              <a:rPr lang="en-US" sz="1800" b="1" i="1" dirty="0"/>
              <a:t> </a:t>
            </a:r>
            <a:r>
              <a:rPr lang="en-US" sz="1800" b="1" i="1" dirty="0" smtClean="0"/>
              <a:t>les </a:t>
            </a:r>
            <a:r>
              <a:rPr lang="en-US" sz="1800" b="1" i="1" dirty="0" err="1" smtClean="0"/>
              <a:t>es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suministrada</a:t>
            </a:r>
            <a:r>
              <a:rPr lang="en-US" sz="1800" b="1" i="1" dirty="0" smtClean="0"/>
              <a:t>, </a:t>
            </a:r>
            <a:r>
              <a:rPr lang="en-US" sz="1800" b="1" i="1" dirty="0" err="1"/>
              <a:t>como</a:t>
            </a:r>
            <a:r>
              <a:rPr lang="en-US" sz="1800" b="1" i="1" dirty="0"/>
              <a:t> </a:t>
            </a:r>
            <a:r>
              <a:rPr lang="en-US" sz="1800" b="1" i="1" dirty="0" err="1" smtClean="0"/>
              <a:t>aquella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que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producen</a:t>
            </a:r>
            <a:r>
              <a:rPr lang="en-US" sz="1800" b="1" i="1" dirty="0" smtClean="0"/>
              <a:t>, </a:t>
            </a:r>
            <a:r>
              <a:rPr lang="en-US" sz="1800" b="1" i="1" dirty="0"/>
              <a:t>se </a:t>
            </a:r>
            <a:r>
              <a:rPr lang="en-US" sz="1800" b="1" i="1" dirty="0" err="1"/>
              <a:t>encuentran</a:t>
            </a:r>
            <a:r>
              <a:rPr lang="en-US" sz="1800" b="1" i="1" dirty="0"/>
              <a:t> en forma de </a:t>
            </a:r>
            <a:r>
              <a:rPr lang="en-US" sz="1800" b="1" i="1" dirty="0" err="1"/>
              <a:t>trabajo</a:t>
            </a:r>
            <a:r>
              <a:rPr lang="en-US" sz="1800" b="1" i="1" dirty="0"/>
              <a:t> </a:t>
            </a:r>
            <a:r>
              <a:rPr lang="en-US" sz="1800" b="1" i="1" dirty="0" err="1" smtClean="0"/>
              <a:t>mecánico</a:t>
            </a:r>
            <a:r>
              <a:rPr lang="en-US" sz="1800" b="1" i="1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i="1" dirty="0" smtClean="0"/>
              <a:t>Las </a:t>
            </a:r>
            <a:r>
              <a:rPr lang="en-US" sz="1800" b="1" i="1" dirty="0" err="1" smtClean="0"/>
              <a:t>partes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que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conforman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las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máquinas</a:t>
            </a:r>
            <a:r>
              <a:rPr lang="en-US" sz="1800" b="1" i="1" dirty="0" smtClean="0"/>
              <a:t> simples son </a:t>
            </a:r>
            <a:r>
              <a:rPr lang="en-US" sz="1800" b="1" i="1" dirty="0" err="1" smtClean="0"/>
              <a:t>sólidas</a:t>
            </a:r>
            <a:r>
              <a:rPr lang="en-US" sz="1800" b="1" i="1" dirty="0" smtClean="0"/>
              <a:t> </a:t>
            </a:r>
            <a:r>
              <a:rPr lang="en-US" sz="1800" b="1" i="1" dirty="0"/>
              <a:t>y </a:t>
            </a:r>
            <a:r>
              <a:rPr lang="en-US" sz="1800" b="1" i="1" dirty="0" err="1" smtClean="0"/>
              <a:t>rígidas</a:t>
            </a:r>
            <a:r>
              <a:rPr lang="en-US" sz="1800" b="1" i="1" dirty="0"/>
              <a:t>.</a:t>
            </a:r>
            <a:endParaRPr lang="es-AR" sz="18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i="1" dirty="0" smtClean="0"/>
              <a:t>El </a:t>
            </a:r>
            <a:r>
              <a:rPr lang="en-US" sz="1800" b="1" i="1" dirty="0"/>
              <a:t>fin de </a:t>
            </a:r>
            <a:r>
              <a:rPr lang="en-US" sz="1800" b="1" i="1" dirty="0" err="1"/>
              <a:t>las</a:t>
            </a:r>
            <a:r>
              <a:rPr lang="en-US" sz="1800" b="1" i="1" dirty="0"/>
              <a:t> </a:t>
            </a:r>
            <a:r>
              <a:rPr lang="en-US" sz="1800" b="1" i="1" dirty="0" err="1"/>
              <a:t>máquinas</a:t>
            </a:r>
            <a:r>
              <a:rPr lang="en-US" sz="1800" b="1" i="1" dirty="0"/>
              <a:t> simples </a:t>
            </a:r>
            <a:r>
              <a:rPr lang="en-US" sz="1800" b="1" i="1" dirty="0" err="1"/>
              <a:t>es</a:t>
            </a:r>
            <a:r>
              <a:rPr lang="en-US" sz="1800" b="1" i="1" dirty="0"/>
              <a:t> </a:t>
            </a:r>
            <a:r>
              <a:rPr lang="en-US" sz="1800" b="1" i="1" dirty="0" err="1" smtClean="0"/>
              <a:t>lograr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que</a:t>
            </a:r>
            <a:r>
              <a:rPr lang="en-US" sz="1800" b="1" i="1" dirty="0" smtClean="0"/>
              <a:t>, </a:t>
            </a:r>
            <a:r>
              <a:rPr lang="en-US" sz="1800" b="1" i="1" dirty="0"/>
              <a:t>con </a:t>
            </a:r>
            <a:r>
              <a:rPr lang="en-US" sz="1800" b="1" i="1" dirty="0" err="1"/>
              <a:t>una</a:t>
            </a:r>
            <a:r>
              <a:rPr lang="en-US" sz="1800" b="1" i="1" dirty="0"/>
              <a:t> </a:t>
            </a:r>
            <a:r>
              <a:rPr lang="en-US" sz="1800" b="1" i="1" dirty="0" err="1" smtClean="0"/>
              <a:t>pequeña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fuerza</a:t>
            </a:r>
            <a:r>
              <a:rPr lang="en-US" sz="1800" b="1" i="1" dirty="0" smtClean="0"/>
              <a:t> continua se </a:t>
            </a:r>
            <a:r>
              <a:rPr lang="en-US" sz="1800" b="1" i="1" dirty="0" err="1" smtClean="0"/>
              <a:t>produzca</a:t>
            </a:r>
            <a:r>
              <a:rPr lang="en-US" sz="1800" b="1" i="1" dirty="0" smtClean="0"/>
              <a:t> </a:t>
            </a:r>
            <a:r>
              <a:rPr lang="en-US" sz="1800" b="1" i="1" dirty="0"/>
              <a:t>el </a:t>
            </a:r>
            <a:r>
              <a:rPr lang="en-US" sz="1800" b="1" i="1" dirty="0" err="1"/>
              <a:t>mismo</a:t>
            </a:r>
            <a:r>
              <a:rPr lang="en-US" sz="1800" b="1" i="1" dirty="0"/>
              <a:t> </a:t>
            </a:r>
            <a:r>
              <a:rPr lang="en-US" sz="1800" b="1" i="1" dirty="0" err="1" smtClean="0"/>
              <a:t>trabajo</a:t>
            </a:r>
            <a:r>
              <a:rPr lang="en-US" sz="1800" b="1" i="1" dirty="0" smtClean="0"/>
              <a:t> </a:t>
            </a:r>
            <a:r>
              <a:rPr lang="en-US" sz="1800" b="1" i="1" dirty="0" err="1"/>
              <a:t>que</a:t>
            </a:r>
            <a:r>
              <a:rPr lang="en-US" sz="1800" b="1" i="1" dirty="0"/>
              <a:t> </a:t>
            </a:r>
            <a:r>
              <a:rPr lang="en-US" sz="1800" b="1" i="1" dirty="0" err="1"/>
              <a:t>requeriría</a:t>
            </a:r>
            <a:r>
              <a:rPr lang="en-US" sz="1800" b="1" i="1" dirty="0"/>
              <a:t> de </a:t>
            </a:r>
            <a:r>
              <a:rPr lang="en-US" sz="1800" b="1" i="1" dirty="0" err="1"/>
              <a:t>una</a:t>
            </a:r>
            <a:r>
              <a:rPr lang="en-US" sz="1800" b="1" i="1" dirty="0"/>
              <a:t> </a:t>
            </a:r>
            <a:r>
              <a:rPr lang="en-US" sz="1800" b="1" i="1" dirty="0" err="1"/>
              <a:t>fuerza</a:t>
            </a:r>
            <a:r>
              <a:rPr lang="en-US" sz="1800" b="1" i="1" dirty="0"/>
              <a:t> mayor.</a:t>
            </a:r>
            <a:endParaRPr lang="es-AR" sz="1800" b="1" i="1" dirty="0"/>
          </a:p>
          <a:p>
            <a:endParaRPr lang="es-AR" dirty="0"/>
          </a:p>
        </p:txBody>
      </p:sp>
      <p:sp>
        <p:nvSpPr>
          <p:cNvPr id="12" name="Llamada ovalada 11"/>
          <p:cNvSpPr/>
          <p:nvPr/>
        </p:nvSpPr>
        <p:spPr>
          <a:xfrm>
            <a:off x="7405276" y="106085"/>
            <a:ext cx="2162433" cy="976548"/>
          </a:xfrm>
          <a:prstGeom prst="wedgeEllipseCallout">
            <a:avLst>
              <a:gd name="adj1" fmla="val 80673"/>
              <a:gd name="adj2" fmla="val 4804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palancas</a:t>
            </a:r>
          </a:p>
          <a:p>
            <a:pPr algn="ctr"/>
            <a:endParaRPr lang="es-AR" dirty="0"/>
          </a:p>
        </p:txBody>
      </p:sp>
      <p:sp>
        <p:nvSpPr>
          <p:cNvPr id="13" name="Rectángulo 12"/>
          <p:cNvSpPr/>
          <p:nvPr/>
        </p:nvSpPr>
        <p:spPr>
          <a:xfrm>
            <a:off x="5596664" y="3244334"/>
            <a:ext cx="998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dirty="0"/>
              <a:t>palancas</a:t>
            </a:r>
          </a:p>
        </p:txBody>
      </p:sp>
      <p:sp>
        <p:nvSpPr>
          <p:cNvPr id="31" name="Llamada ovalada 30"/>
          <p:cNvSpPr/>
          <p:nvPr/>
        </p:nvSpPr>
        <p:spPr>
          <a:xfrm>
            <a:off x="4343464" y="757322"/>
            <a:ext cx="2162433" cy="976548"/>
          </a:xfrm>
          <a:prstGeom prst="wedgeEllipseCallout">
            <a:avLst>
              <a:gd name="adj1" fmla="val 85642"/>
              <a:gd name="adj2" fmla="val 7981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poleas</a:t>
            </a:r>
            <a:endParaRPr lang="es-AR" dirty="0"/>
          </a:p>
          <a:p>
            <a:pPr algn="ctr"/>
            <a:endParaRPr lang="es-AR" dirty="0"/>
          </a:p>
        </p:txBody>
      </p:sp>
      <p:sp>
        <p:nvSpPr>
          <p:cNvPr id="14" name="Rectángulo 13"/>
          <p:cNvSpPr/>
          <p:nvPr/>
        </p:nvSpPr>
        <p:spPr>
          <a:xfrm>
            <a:off x="5596664" y="3244334"/>
            <a:ext cx="998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AR" dirty="0">
                <a:solidFill>
                  <a:prstClr val="white"/>
                </a:solidFill>
              </a:rPr>
              <a:t>palancas</a:t>
            </a:r>
          </a:p>
        </p:txBody>
      </p:sp>
      <p:sp>
        <p:nvSpPr>
          <p:cNvPr id="33" name="Llamada ovalada 32"/>
          <p:cNvSpPr/>
          <p:nvPr/>
        </p:nvSpPr>
        <p:spPr>
          <a:xfrm>
            <a:off x="7879050" y="2653531"/>
            <a:ext cx="2162433" cy="976548"/>
          </a:xfrm>
          <a:prstGeom prst="wedgeEllipseCallout">
            <a:avLst>
              <a:gd name="adj1" fmla="val 73245"/>
              <a:gd name="adj2" fmla="val -417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Ruedas y ejes</a:t>
            </a:r>
            <a:endParaRPr lang="es-AR" dirty="0"/>
          </a:p>
          <a:p>
            <a:pPr algn="ctr"/>
            <a:endParaRPr lang="es-AR" dirty="0"/>
          </a:p>
        </p:txBody>
      </p:sp>
      <p:sp>
        <p:nvSpPr>
          <p:cNvPr id="34" name="Llamada ovalada 33"/>
          <p:cNvSpPr/>
          <p:nvPr/>
        </p:nvSpPr>
        <p:spPr>
          <a:xfrm>
            <a:off x="4432902" y="2413307"/>
            <a:ext cx="2162433" cy="976548"/>
          </a:xfrm>
          <a:prstGeom prst="wedgeEllipseCallout">
            <a:avLst>
              <a:gd name="adj1" fmla="val -2591"/>
              <a:gd name="adj2" fmla="val 8802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Planos inclinados</a:t>
            </a:r>
            <a:endParaRPr lang="es-AR" dirty="0"/>
          </a:p>
          <a:p>
            <a:pPr algn="ctr"/>
            <a:endParaRPr lang="es-AR" dirty="0"/>
          </a:p>
        </p:txBody>
      </p:sp>
      <p:sp>
        <p:nvSpPr>
          <p:cNvPr id="35" name="Llamada ovalada 34"/>
          <p:cNvSpPr/>
          <p:nvPr/>
        </p:nvSpPr>
        <p:spPr>
          <a:xfrm>
            <a:off x="7118376" y="3789336"/>
            <a:ext cx="2162433" cy="976548"/>
          </a:xfrm>
          <a:prstGeom prst="wedgeEllipseCallout">
            <a:avLst>
              <a:gd name="adj1" fmla="val 67937"/>
              <a:gd name="adj2" fmla="val 4313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tornillos</a:t>
            </a:r>
            <a:endParaRPr lang="es-AR" dirty="0"/>
          </a:p>
          <a:p>
            <a:pPr algn="ctr"/>
            <a:endParaRPr lang="es-AR" dirty="0"/>
          </a:p>
        </p:txBody>
      </p:sp>
      <p:sp>
        <p:nvSpPr>
          <p:cNvPr id="36" name="Llamada ovalada 35"/>
          <p:cNvSpPr/>
          <p:nvPr/>
        </p:nvSpPr>
        <p:spPr>
          <a:xfrm>
            <a:off x="4432902" y="6043033"/>
            <a:ext cx="1355715" cy="681765"/>
          </a:xfrm>
          <a:prstGeom prst="wedgeEllipseCallout">
            <a:avLst>
              <a:gd name="adj1" fmla="val 88673"/>
              <a:gd name="adj2" fmla="val 21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cuñas</a:t>
            </a:r>
            <a:endParaRPr lang="es-AR" dirty="0"/>
          </a:p>
          <a:p>
            <a:pPr algn="ctr"/>
            <a:endParaRPr lang="es-AR" dirty="0"/>
          </a:p>
        </p:txBody>
      </p:sp>
      <p:pic>
        <p:nvPicPr>
          <p:cNvPr id="3099" name="Picture 27" descr="Resultado de imagen para gif palanca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573" y="283346"/>
            <a:ext cx="1506309" cy="109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3" name="Picture 31" descr="Resultado de imagen para gif polea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770" y="1245596"/>
            <a:ext cx="890443" cy="131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5" name="Picture 33" descr="Resultado de imagen para gif ruedas y ej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535" y="2430542"/>
            <a:ext cx="1562014" cy="119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9" descr="Resultado de imagen para gif cuÃ±as en la construcc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3113" name="Picture 41" descr="Serruch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897" y="5588764"/>
            <a:ext cx="2104904" cy="119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0547535" y="3789336"/>
            <a:ext cx="1562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00" dirty="0"/>
              <a:t>https://www.prometec.net/imu-mpu6050/#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9963" y="3772181"/>
            <a:ext cx="1388310" cy="144797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432902" y="5235182"/>
            <a:ext cx="27603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" b="1" dirty="0"/>
              <a:t>https://www.youbioit.com/es/article/24955/el-plano-inclinado-aproximadamente-8000-ac-5000-ac</a:t>
            </a:r>
          </a:p>
        </p:txBody>
      </p:sp>
      <p:pic>
        <p:nvPicPr>
          <p:cNvPr id="1026" name="Picture 2" descr="Avance en el sistema tornillo-tuerc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773" y="4495918"/>
            <a:ext cx="2228671" cy="10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9788721" y="5604191"/>
            <a:ext cx="2245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" dirty="0"/>
              <a:t>http://concurso.cnice.mec.es/cnice2006/material107/mecanismos/mec_tornillo-tuerca.htm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610801" y="6517037"/>
            <a:ext cx="34987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" b="1" dirty="0"/>
              <a:t>https://ar.pinterest.com/pin/289708188520460987/?lp=true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0253573" y="1456841"/>
            <a:ext cx="1506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" b="1" dirty="0"/>
              <a:t>http://www.iesberlanga.org/WEBOPERADORES/bazar/oper/palancas/1G.htm</a:t>
            </a:r>
          </a:p>
        </p:txBody>
      </p:sp>
    </p:spTree>
    <p:extLst>
      <p:ext uri="{BB962C8B-B14F-4D97-AF65-F5344CB8AC3E}">
        <p14:creationId xmlns:p14="http://schemas.microsoft.com/office/powerpoint/2010/main" val="246310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974949"/>
          </a:xfrm>
        </p:spPr>
        <p:txBody>
          <a:bodyPr/>
          <a:lstStyle/>
          <a:p>
            <a:r>
              <a:rPr lang="es-AR" dirty="0" smtClean="0"/>
              <a:t>PALANCAS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79642" y="3076831"/>
            <a:ext cx="3200400" cy="358070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dirty="0"/>
              <a:t>La palanca es una máquina simple cuya función es transmitir </a:t>
            </a:r>
            <a:r>
              <a:rPr lang="es-ES" sz="1800" b="1" dirty="0" smtClean="0"/>
              <a:t>fuerza.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dirty="0" smtClean="0"/>
              <a:t>Está </a:t>
            </a:r>
            <a:r>
              <a:rPr lang="es-ES" sz="1800" b="1" dirty="0"/>
              <a:t>compuesta por una barra rígida que puede girar libremente alrededor de un punto de </a:t>
            </a:r>
            <a:r>
              <a:rPr lang="es-ES" sz="1800" b="1" dirty="0" smtClean="0"/>
              <a:t>apoyo.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1800" dirty="0"/>
          </a:p>
        </p:txBody>
      </p:sp>
      <p:grpSp>
        <p:nvGrpSpPr>
          <p:cNvPr id="53" name="Grupo 52"/>
          <p:cNvGrpSpPr/>
          <p:nvPr/>
        </p:nvGrpSpPr>
        <p:grpSpPr>
          <a:xfrm>
            <a:off x="4805972" y="761175"/>
            <a:ext cx="3534839" cy="2684989"/>
            <a:chOff x="4805972" y="761175"/>
            <a:chExt cx="3534839" cy="2684989"/>
          </a:xfrm>
        </p:grpSpPr>
        <p:pic>
          <p:nvPicPr>
            <p:cNvPr id="13" name="Imagen 12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5972" y="761175"/>
              <a:ext cx="3534839" cy="183374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9" name="Conector recto 28"/>
            <p:cNvCxnSpPr/>
            <p:nvPr/>
          </p:nvCxnSpPr>
          <p:spPr>
            <a:xfrm>
              <a:off x="5251622" y="1569308"/>
              <a:ext cx="1149178" cy="729049"/>
            </a:xfrm>
            <a:prstGeom prst="line">
              <a:avLst/>
            </a:prstGeom>
            <a:ln w="38100">
              <a:solidFill>
                <a:srgbClr val="7030A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/>
            <p:cNvCxnSpPr/>
            <p:nvPr/>
          </p:nvCxnSpPr>
          <p:spPr>
            <a:xfrm flipH="1">
              <a:off x="6153665" y="2051222"/>
              <a:ext cx="419726" cy="543697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/>
            <p:cNvCxnSpPr/>
            <p:nvPr/>
          </p:nvCxnSpPr>
          <p:spPr>
            <a:xfrm>
              <a:off x="6363528" y="2292178"/>
              <a:ext cx="661490" cy="389238"/>
            </a:xfrm>
            <a:prstGeom prst="line">
              <a:avLst/>
            </a:prstGeom>
            <a:ln w="38100">
              <a:solidFill>
                <a:srgbClr val="00B0F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/>
            <p:cNvCxnSpPr/>
            <p:nvPr/>
          </p:nvCxnSpPr>
          <p:spPr>
            <a:xfrm flipH="1">
              <a:off x="6811561" y="2409567"/>
              <a:ext cx="419726" cy="543697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de flecha 38"/>
            <p:cNvCxnSpPr/>
            <p:nvPr/>
          </p:nvCxnSpPr>
          <p:spPr>
            <a:xfrm flipH="1">
              <a:off x="7205364" y="1622441"/>
              <a:ext cx="516399" cy="731520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de flecha 39"/>
            <p:cNvCxnSpPr/>
            <p:nvPr/>
          </p:nvCxnSpPr>
          <p:spPr>
            <a:xfrm flipH="1">
              <a:off x="5102009" y="1218581"/>
              <a:ext cx="299226" cy="397681"/>
            </a:xfrm>
            <a:prstGeom prst="straightConnector1">
              <a:avLst/>
            </a:prstGeom>
            <a:ln w="762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CuadroTexto 41"/>
            <p:cNvSpPr txBox="1"/>
            <p:nvPr/>
          </p:nvSpPr>
          <p:spPr>
            <a:xfrm>
              <a:off x="5102009" y="3076832"/>
              <a:ext cx="3238802" cy="369332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AR" b="1" dirty="0" err="1" smtClean="0">
                  <a:solidFill>
                    <a:schemeClr val="bg1"/>
                  </a:solidFill>
                </a:rPr>
                <a:t>Potenciax</a:t>
              </a:r>
              <a:r>
                <a:rPr lang="es-AR" b="1" dirty="0" smtClean="0">
                  <a:solidFill>
                    <a:schemeClr val="bg1"/>
                  </a:solidFill>
                </a:rPr>
                <a:t> d1= Resistencia x d2</a:t>
              </a:r>
              <a:endParaRPr lang="es-AR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CuadroTexto 42"/>
            <p:cNvSpPr txBox="1"/>
            <p:nvPr/>
          </p:nvSpPr>
          <p:spPr>
            <a:xfrm>
              <a:off x="5455487" y="1866556"/>
              <a:ext cx="591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d1</a:t>
              </a:r>
              <a:endParaRPr lang="es-AR" dirty="0"/>
            </a:p>
          </p:txBody>
        </p:sp>
        <p:sp>
          <p:nvSpPr>
            <p:cNvPr id="44" name="CuadroTexto 43"/>
            <p:cNvSpPr txBox="1"/>
            <p:nvPr/>
          </p:nvSpPr>
          <p:spPr>
            <a:xfrm>
              <a:off x="6277495" y="2486797"/>
              <a:ext cx="591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d2</a:t>
              </a:r>
              <a:endParaRPr lang="es-AR" dirty="0"/>
            </a:p>
          </p:txBody>
        </p:sp>
        <p:sp>
          <p:nvSpPr>
            <p:cNvPr id="45" name="CuadroTexto 44"/>
            <p:cNvSpPr txBox="1"/>
            <p:nvPr/>
          </p:nvSpPr>
          <p:spPr>
            <a:xfrm>
              <a:off x="6104238" y="1782600"/>
              <a:ext cx="9706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>
                  <a:solidFill>
                    <a:srgbClr val="FF0000"/>
                  </a:solidFill>
                </a:rPr>
                <a:t>APOYO</a:t>
              </a:r>
              <a:endParaRPr lang="es-AR" dirty="0">
                <a:solidFill>
                  <a:srgbClr val="FF0000"/>
                </a:solidFill>
              </a:endParaRPr>
            </a:p>
          </p:txBody>
        </p:sp>
      </p:grpSp>
      <p:sp>
        <p:nvSpPr>
          <p:cNvPr id="46" name="CuadroTexto 45"/>
          <p:cNvSpPr txBox="1"/>
          <p:nvPr/>
        </p:nvSpPr>
        <p:spPr>
          <a:xfrm>
            <a:off x="5102009" y="3928077"/>
            <a:ext cx="3004023" cy="2862322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AR" b="1" dirty="0" smtClean="0"/>
              <a:t>d1= Distancia desde el punto de aplicación de la </a:t>
            </a:r>
            <a:r>
              <a:rPr lang="es-AR" b="1" dirty="0" smtClean="0">
                <a:solidFill>
                  <a:srgbClr val="7030A0"/>
                </a:solidFill>
              </a:rPr>
              <a:t>potencia</a:t>
            </a:r>
            <a:r>
              <a:rPr lang="es-AR" b="1" dirty="0" smtClean="0"/>
              <a:t> hasta el punto de apoyo</a:t>
            </a:r>
          </a:p>
          <a:p>
            <a:r>
              <a:rPr lang="es-AR" b="1" dirty="0" smtClean="0"/>
              <a:t>d2= </a:t>
            </a:r>
            <a:r>
              <a:rPr lang="es-AR" b="1" dirty="0"/>
              <a:t>Distancia desde el punto de aplicación de la </a:t>
            </a:r>
            <a:r>
              <a:rPr lang="es-AR" b="1" dirty="0" smtClean="0">
                <a:solidFill>
                  <a:srgbClr val="7030A0"/>
                </a:solidFill>
              </a:rPr>
              <a:t>resistencia</a:t>
            </a:r>
            <a:r>
              <a:rPr lang="es-AR" b="1" dirty="0" smtClean="0">
                <a:solidFill>
                  <a:srgbClr val="00B0F0"/>
                </a:solidFill>
              </a:rPr>
              <a:t> </a:t>
            </a:r>
            <a:r>
              <a:rPr lang="es-AR" b="1" dirty="0"/>
              <a:t>hasta el punto de </a:t>
            </a:r>
            <a:r>
              <a:rPr lang="es-AR" b="1" dirty="0" smtClean="0"/>
              <a:t>apoyo</a:t>
            </a:r>
          </a:p>
          <a:p>
            <a:endParaRPr lang="es-AR" b="1" dirty="0"/>
          </a:p>
          <a:p>
            <a:r>
              <a:rPr lang="es-AR" b="1" dirty="0" smtClean="0"/>
              <a:t>Potencia y Resistencia son fuerzas.</a:t>
            </a:r>
          </a:p>
          <a:p>
            <a:endParaRPr lang="es-AR" b="1" dirty="0"/>
          </a:p>
        </p:txBody>
      </p:sp>
      <p:grpSp>
        <p:nvGrpSpPr>
          <p:cNvPr id="54" name="Grupo 53"/>
          <p:cNvGrpSpPr/>
          <p:nvPr/>
        </p:nvGrpSpPr>
        <p:grpSpPr>
          <a:xfrm>
            <a:off x="8905224" y="921031"/>
            <a:ext cx="3067943" cy="2615519"/>
            <a:chOff x="8905224" y="921031"/>
            <a:chExt cx="3067943" cy="2615519"/>
          </a:xfrm>
        </p:grpSpPr>
        <p:grpSp>
          <p:nvGrpSpPr>
            <p:cNvPr id="14" name="Group 3267"/>
            <p:cNvGrpSpPr>
              <a:grpSpLocks/>
            </p:cNvGrpSpPr>
            <p:nvPr/>
          </p:nvGrpSpPr>
          <p:grpSpPr bwMode="auto">
            <a:xfrm>
              <a:off x="8905224" y="921031"/>
              <a:ext cx="3067943" cy="1889907"/>
              <a:chOff x="889" y="5154"/>
              <a:chExt cx="3331" cy="1613"/>
            </a:xfrm>
          </p:grpSpPr>
          <p:pic>
            <p:nvPicPr>
              <p:cNvPr id="15" name="Picture 3280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7500"/>
              <a:stretch/>
            </p:blipFill>
            <p:spPr bwMode="auto">
              <a:xfrm>
                <a:off x="889" y="5154"/>
                <a:ext cx="3331" cy="1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6" name="Group 3276"/>
              <p:cNvGrpSpPr>
                <a:grpSpLocks/>
              </p:cNvGrpSpPr>
              <p:nvPr/>
            </p:nvGrpSpPr>
            <p:grpSpPr bwMode="auto">
              <a:xfrm>
                <a:off x="3191" y="6449"/>
                <a:ext cx="729" cy="318"/>
                <a:chOff x="3191" y="6449"/>
                <a:chExt cx="729" cy="318"/>
              </a:xfrm>
            </p:grpSpPr>
            <p:sp>
              <p:nvSpPr>
                <p:cNvPr id="25" name="Freeform 3279"/>
                <p:cNvSpPr>
                  <a:spLocks/>
                </p:cNvSpPr>
                <p:nvPr/>
              </p:nvSpPr>
              <p:spPr bwMode="auto">
                <a:xfrm>
                  <a:off x="3191" y="6449"/>
                  <a:ext cx="729" cy="318"/>
                </a:xfrm>
                <a:custGeom>
                  <a:avLst/>
                  <a:gdLst>
                    <a:gd name="T0" fmla="+- 0 3221 3191"/>
                    <a:gd name="T1" fmla="*/ T0 w 729"/>
                    <a:gd name="T2" fmla="+- 0 6470 6449"/>
                    <a:gd name="T3" fmla="*/ 6470 h 318"/>
                    <a:gd name="T4" fmla="+- 0 3191 3191"/>
                    <a:gd name="T5" fmla="*/ T4 w 729"/>
                    <a:gd name="T6" fmla="+- 0 6477 6449"/>
                    <a:gd name="T7" fmla="*/ 6477 h 318"/>
                    <a:gd name="T8" fmla="+- 0 3192 3191"/>
                    <a:gd name="T9" fmla="*/ T8 w 729"/>
                    <a:gd name="T10" fmla="+- 0 6481 6449"/>
                    <a:gd name="T11" fmla="*/ 6481 h 318"/>
                    <a:gd name="T12" fmla="+- 0 3196 3191"/>
                    <a:gd name="T13" fmla="*/ T12 w 729"/>
                    <a:gd name="T14" fmla="+- 0 6496 6449"/>
                    <a:gd name="T15" fmla="*/ 6496 h 318"/>
                    <a:gd name="T16" fmla="+- 0 3225 3191"/>
                    <a:gd name="T17" fmla="*/ T16 w 729"/>
                    <a:gd name="T18" fmla="+- 0 6568 6449"/>
                    <a:gd name="T19" fmla="*/ 6568 h 318"/>
                    <a:gd name="T20" fmla="+- 0 3260 3191"/>
                    <a:gd name="T21" fmla="*/ T20 w 729"/>
                    <a:gd name="T22" fmla="+- 0 6624 6449"/>
                    <a:gd name="T23" fmla="*/ 6624 h 318"/>
                    <a:gd name="T24" fmla="+- 0 3299 3191"/>
                    <a:gd name="T25" fmla="*/ T24 w 729"/>
                    <a:gd name="T26" fmla="+- 0 6672 6449"/>
                    <a:gd name="T27" fmla="*/ 6672 h 318"/>
                    <a:gd name="T28" fmla="+- 0 3358 3191"/>
                    <a:gd name="T29" fmla="*/ T28 w 729"/>
                    <a:gd name="T30" fmla="+- 0 6724 6449"/>
                    <a:gd name="T31" fmla="*/ 6724 h 318"/>
                    <a:gd name="T32" fmla="+- 0 3411 3191"/>
                    <a:gd name="T33" fmla="*/ T32 w 729"/>
                    <a:gd name="T34" fmla="+- 0 6752 6449"/>
                    <a:gd name="T35" fmla="*/ 6752 h 318"/>
                    <a:gd name="T36" fmla="+- 0 3449 3191"/>
                    <a:gd name="T37" fmla="*/ T36 w 729"/>
                    <a:gd name="T38" fmla="+- 0 6766 6449"/>
                    <a:gd name="T39" fmla="*/ 6766 h 318"/>
                    <a:gd name="T40" fmla="+- 0 3674 3191"/>
                    <a:gd name="T41" fmla="*/ T40 w 729"/>
                    <a:gd name="T42" fmla="+- 0 6766 6449"/>
                    <a:gd name="T43" fmla="*/ 6766 h 318"/>
                    <a:gd name="T44" fmla="+- 0 3693 3191"/>
                    <a:gd name="T45" fmla="*/ T44 w 729"/>
                    <a:gd name="T46" fmla="+- 0 6760 6449"/>
                    <a:gd name="T47" fmla="*/ 6760 h 318"/>
                    <a:gd name="T48" fmla="+- 0 3710 3191"/>
                    <a:gd name="T49" fmla="*/ T48 w 729"/>
                    <a:gd name="T50" fmla="+- 0 6753 6449"/>
                    <a:gd name="T51" fmla="*/ 6753 h 318"/>
                    <a:gd name="T52" fmla="+- 0 3711 3191"/>
                    <a:gd name="T53" fmla="*/ T52 w 729"/>
                    <a:gd name="T54" fmla="+- 0 6753 6449"/>
                    <a:gd name="T55" fmla="*/ 6753 h 318"/>
                    <a:gd name="T56" fmla="+- 0 3577 3191"/>
                    <a:gd name="T57" fmla="*/ T56 w 729"/>
                    <a:gd name="T58" fmla="+- 0 6753 6449"/>
                    <a:gd name="T59" fmla="*/ 6753 h 318"/>
                    <a:gd name="T60" fmla="+- 0 3553 3191"/>
                    <a:gd name="T61" fmla="*/ T60 w 729"/>
                    <a:gd name="T62" fmla="+- 0 6752 6449"/>
                    <a:gd name="T63" fmla="*/ 6752 h 318"/>
                    <a:gd name="T64" fmla="+- 0 3489 3191"/>
                    <a:gd name="T65" fmla="*/ T64 w 729"/>
                    <a:gd name="T66" fmla="+- 0 6745 6449"/>
                    <a:gd name="T67" fmla="*/ 6745 h 318"/>
                    <a:gd name="T68" fmla="+- 0 3416 3191"/>
                    <a:gd name="T69" fmla="*/ T68 w 729"/>
                    <a:gd name="T70" fmla="+- 0 6722 6449"/>
                    <a:gd name="T71" fmla="*/ 6722 h 318"/>
                    <a:gd name="T72" fmla="+- 0 3362 3191"/>
                    <a:gd name="T73" fmla="*/ T72 w 729"/>
                    <a:gd name="T74" fmla="+- 0 6689 6449"/>
                    <a:gd name="T75" fmla="*/ 6689 h 318"/>
                    <a:gd name="T76" fmla="+- 0 3316 3191"/>
                    <a:gd name="T77" fmla="*/ T76 w 729"/>
                    <a:gd name="T78" fmla="+- 0 6648 6449"/>
                    <a:gd name="T79" fmla="*/ 6648 h 318"/>
                    <a:gd name="T80" fmla="+- 0 3277 3191"/>
                    <a:gd name="T81" fmla="*/ T80 w 729"/>
                    <a:gd name="T82" fmla="+- 0 6596 6449"/>
                    <a:gd name="T83" fmla="*/ 6596 h 318"/>
                    <a:gd name="T84" fmla="+- 0 3246 3191"/>
                    <a:gd name="T85" fmla="*/ T84 w 729"/>
                    <a:gd name="T86" fmla="+- 0 6540 6449"/>
                    <a:gd name="T87" fmla="*/ 6540 h 318"/>
                    <a:gd name="T88" fmla="+- 0 3223 3191"/>
                    <a:gd name="T89" fmla="*/ T88 w 729"/>
                    <a:gd name="T90" fmla="+- 0 6480 6449"/>
                    <a:gd name="T91" fmla="*/ 6480 h 318"/>
                    <a:gd name="T92" fmla="+- 0 3221 3191"/>
                    <a:gd name="T93" fmla="*/ T92 w 729"/>
                    <a:gd name="T94" fmla="+- 0 6470 6449"/>
                    <a:gd name="T95" fmla="*/ 6470 h 31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</a:cxnLst>
                  <a:rect l="0" t="0" r="r" b="b"/>
                  <a:pathLst>
                    <a:path w="729" h="318">
                      <a:moveTo>
                        <a:pt x="30" y="21"/>
                      </a:moveTo>
                      <a:lnTo>
                        <a:pt x="0" y="28"/>
                      </a:lnTo>
                      <a:lnTo>
                        <a:pt x="1" y="32"/>
                      </a:lnTo>
                      <a:lnTo>
                        <a:pt x="5" y="47"/>
                      </a:lnTo>
                      <a:lnTo>
                        <a:pt x="34" y="119"/>
                      </a:lnTo>
                      <a:lnTo>
                        <a:pt x="69" y="175"/>
                      </a:lnTo>
                      <a:lnTo>
                        <a:pt x="108" y="223"/>
                      </a:lnTo>
                      <a:lnTo>
                        <a:pt x="167" y="275"/>
                      </a:lnTo>
                      <a:lnTo>
                        <a:pt x="220" y="303"/>
                      </a:lnTo>
                      <a:lnTo>
                        <a:pt x="258" y="317"/>
                      </a:lnTo>
                      <a:lnTo>
                        <a:pt x="483" y="317"/>
                      </a:lnTo>
                      <a:lnTo>
                        <a:pt x="502" y="311"/>
                      </a:lnTo>
                      <a:lnTo>
                        <a:pt x="519" y="304"/>
                      </a:lnTo>
                      <a:lnTo>
                        <a:pt x="520" y="304"/>
                      </a:lnTo>
                      <a:lnTo>
                        <a:pt x="386" y="304"/>
                      </a:lnTo>
                      <a:lnTo>
                        <a:pt x="362" y="303"/>
                      </a:lnTo>
                      <a:lnTo>
                        <a:pt x="298" y="296"/>
                      </a:lnTo>
                      <a:lnTo>
                        <a:pt x="225" y="273"/>
                      </a:lnTo>
                      <a:lnTo>
                        <a:pt x="171" y="240"/>
                      </a:lnTo>
                      <a:lnTo>
                        <a:pt x="125" y="199"/>
                      </a:lnTo>
                      <a:lnTo>
                        <a:pt x="86" y="147"/>
                      </a:lnTo>
                      <a:lnTo>
                        <a:pt x="55" y="91"/>
                      </a:lnTo>
                      <a:lnTo>
                        <a:pt x="32" y="31"/>
                      </a:lnTo>
                      <a:lnTo>
                        <a:pt x="30" y="21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s-AR"/>
                </a:p>
              </p:txBody>
            </p:sp>
            <p:sp>
              <p:nvSpPr>
                <p:cNvPr id="26" name="Freeform 3278"/>
                <p:cNvSpPr>
                  <a:spLocks/>
                </p:cNvSpPr>
                <p:nvPr/>
              </p:nvSpPr>
              <p:spPr bwMode="auto">
                <a:xfrm>
                  <a:off x="3191" y="6449"/>
                  <a:ext cx="729" cy="318"/>
                </a:xfrm>
                <a:custGeom>
                  <a:avLst/>
                  <a:gdLst>
                    <a:gd name="T0" fmla="+- 0 3910 3191"/>
                    <a:gd name="T1" fmla="*/ T0 w 729"/>
                    <a:gd name="T2" fmla="+- 0 6449 6449"/>
                    <a:gd name="T3" fmla="*/ 6449 h 318"/>
                    <a:gd name="T4" fmla="+- 0 3870 3191"/>
                    <a:gd name="T5" fmla="*/ T4 w 729"/>
                    <a:gd name="T6" fmla="+- 0 6500 6449"/>
                    <a:gd name="T7" fmla="*/ 6500 h 318"/>
                    <a:gd name="T8" fmla="+- 0 3824 3191"/>
                    <a:gd name="T9" fmla="*/ T8 w 729"/>
                    <a:gd name="T10" fmla="+- 0 6542 6449"/>
                    <a:gd name="T11" fmla="*/ 6542 h 318"/>
                    <a:gd name="T12" fmla="+- 0 3759 3191"/>
                    <a:gd name="T13" fmla="*/ T12 w 729"/>
                    <a:gd name="T14" fmla="+- 0 6583 6449"/>
                    <a:gd name="T15" fmla="*/ 6583 h 318"/>
                    <a:gd name="T16" fmla="+- 0 3765 3191"/>
                    <a:gd name="T17" fmla="*/ T16 w 729"/>
                    <a:gd name="T18" fmla="+- 0 6597 6449"/>
                    <a:gd name="T19" fmla="*/ 6597 h 318"/>
                    <a:gd name="T20" fmla="+- 0 3785 3191"/>
                    <a:gd name="T21" fmla="*/ T20 w 729"/>
                    <a:gd name="T22" fmla="+- 0 6603 6449"/>
                    <a:gd name="T23" fmla="*/ 6603 h 318"/>
                    <a:gd name="T24" fmla="+- 0 3812 3191"/>
                    <a:gd name="T25" fmla="*/ T24 w 729"/>
                    <a:gd name="T26" fmla="+- 0 6610 6449"/>
                    <a:gd name="T27" fmla="*/ 6610 h 318"/>
                    <a:gd name="T28" fmla="+- 0 3826 3191"/>
                    <a:gd name="T29" fmla="*/ T28 w 729"/>
                    <a:gd name="T30" fmla="+- 0 6613 6449"/>
                    <a:gd name="T31" fmla="*/ 6613 h 318"/>
                    <a:gd name="T32" fmla="+- 0 3824 3191"/>
                    <a:gd name="T33" fmla="*/ T32 w 729"/>
                    <a:gd name="T34" fmla="+- 0 6616 6449"/>
                    <a:gd name="T35" fmla="*/ 6616 h 318"/>
                    <a:gd name="T36" fmla="+- 0 3820 3191"/>
                    <a:gd name="T37" fmla="*/ T36 w 729"/>
                    <a:gd name="T38" fmla="+- 0 6622 6449"/>
                    <a:gd name="T39" fmla="*/ 6622 h 318"/>
                    <a:gd name="T40" fmla="+- 0 3817 3191"/>
                    <a:gd name="T41" fmla="*/ T40 w 729"/>
                    <a:gd name="T42" fmla="+- 0 6627 6449"/>
                    <a:gd name="T43" fmla="*/ 6627 h 318"/>
                    <a:gd name="T44" fmla="+- 0 3810 3191"/>
                    <a:gd name="T45" fmla="*/ T44 w 729"/>
                    <a:gd name="T46" fmla="+- 0 6634 6449"/>
                    <a:gd name="T47" fmla="*/ 6634 h 318"/>
                    <a:gd name="T48" fmla="+- 0 3791 3191"/>
                    <a:gd name="T49" fmla="*/ T48 w 729"/>
                    <a:gd name="T50" fmla="+- 0 6657 6449"/>
                    <a:gd name="T51" fmla="*/ 6657 h 318"/>
                    <a:gd name="T52" fmla="+- 0 3782 3191"/>
                    <a:gd name="T53" fmla="*/ T52 w 729"/>
                    <a:gd name="T54" fmla="+- 0 6666 6449"/>
                    <a:gd name="T55" fmla="*/ 6666 h 318"/>
                    <a:gd name="T56" fmla="+- 0 3773 3191"/>
                    <a:gd name="T57" fmla="*/ T56 w 729"/>
                    <a:gd name="T58" fmla="+- 0 6675 6449"/>
                    <a:gd name="T59" fmla="*/ 6675 h 318"/>
                    <a:gd name="T60" fmla="+- 0 3713 3191"/>
                    <a:gd name="T61" fmla="*/ T60 w 729"/>
                    <a:gd name="T62" fmla="+- 0 6717 6449"/>
                    <a:gd name="T63" fmla="*/ 6717 h 318"/>
                    <a:gd name="T64" fmla="+- 0 3638 3191"/>
                    <a:gd name="T65" fmla="*/ T64 w 729"/>
                    <a:gd name="T66" fmla="+- 0 6745 6449"/>
                    <a:gd name="T67" fmla="*/ 6745 h 318"/>
                    <a:gd name="T68" fmla="+- 0 3577 3191"/>
                    <a:gd name="T69" fmla="*/ T68 w 729"/>
                    <a:gd name="T70" fmla="+- 0 6753 6449"/>
                    <a:gd name="T71" fmla="*/ 6753 h 318"/>
                    <a:gd name="T72" fmla="+- 0 3711 3191"/>
                    <a:gd name="T73" fmla="*/ T72 w 729"/>
                    <a:gd name="T74" fmla="+- 0 6753 6449"/>
                    <a:gd name="T75" fmla="*/ 6753 h 318"/>
                    <a:gd name="T76" fmla="+- 0 3776 3191"/>
                    <a:gd name="T77" fmla="*/ T76 w 729"/>
                    <a:gd name="T78" fmla="+- 0 6712 6449"/>
                    <a:gd name="T79" fmla="*/ 6712 h 318"/>
                    <a:gd name="T80" fmla="+- 0 3841 3191"/>
                    <a:gd name="T81" fmla="*/ T80 w 729"/>
                    <a:gd name="T82" fmla="+- 0 6645 6449"/>
                    <a:gd name="T83" fmla="*/ 6645 h 318"/>
                    <a:gd name="T84" fmla="+- 0 3845 3191"/>
                    <a:gd name="T85" fmla="*/ T84 w 729"/>
                    <a:gd name="T86" fmla="+- 0 6639 6449"/>
                    <a:gd name="T87" fmla="*/ 6639 h 318"/>
                    <a:gd name="T88" fmla="+- 0 3849 3191"/>
                    <a:gd name="T89" fmla="*/ T88 w 729"/>
                    <a:gd name="T90" fmla="+- 0 6633 6449"/>
                    <a:gd name="T91" fmla="*/ 6633 h 318"/>
                    <a:gd name="T92" fmla="+- 0 3851 3191"/>
                    <a:gd name="T93" fmla="*/ T92 w 729"/>
                    <a:gd name="T94" fmla="+- 0 6630 6449"/>
                    <a:gd name="T95" fmla="*/ 6630 h 318"/>
                    <a:gd name="T96" fmla="+- 0 3912 3191"/>
                    <a:gd name="T97" fmla="*/ T96 w 729"/>
                    <a:gd name="T98" fmla="+- 0 6630 6449"/>
                    <a:gd name="T99" fmla="*/ 6630 h 318"/>
                    <a:gd name="T100" fmla="+- 0 3913 3191"/>
                    <a:gd name="T101" fmla="*/ T100 w 729"/>
                    <a:gd name="T102" fmla="+- 0 6627 6449"/>
                    <a:gd name="T103" fmla="*/ 6627 h 318"/>
                    <a:gd name="T104" fmla="+- 0 3916 3191"/>
                    <a:gd name="T105" fmla="*/ T104 w 729"/>
                    <a:gd name="T106" fmla="+- 0 6607 6449"/>
                    <a:gd name="T107" fmla="*/ 6607 h 318"/>
                    <a:gd name="T108" fmla="+- 0 3918 3191"/>
                    <a:gd name="T109" fmla="*/ T108 w 729"/>
                    <a:gd name="T110" fmla="+- 0 6588 6449"/>
                    <a:gd name="T111" fmla="*/ 6588 h 318"/>
                    <a:gd name="T112" fmla="+- 0 3919 3191"/>
                    <a:gd name="T113" fmla="*/ T112 w 729"/>
                    <a:gd name="T114" fmla="+- 0 6564 6449"/>
                    <a:gd name="T115" fmla="*/ 6564 h 318"/>
                    <a:gd name="T116" fmla="+- 0 3919 3191"/>
                    <a:gd name="T117" fmla="*/ T116 w 729"/>
                    <a:gd name="T118" fmla="+- 0 6551 6449"/>
                    <a:gd name="T119" fmla="*/ 6551 h 318"/>
                    <a:gd name="T120" fmla="+- 0 3919 3191"/>
                    <a:gd name="T121" fmla="*/ T120 w 729"/>
                    <a:gd name="T122" fmla="+- 0 6529 6449"/>
                    <a:gd name="T123" fmla="*/ 6529 h 318"/>
                    <a:gd name="T124" fmla="+- 0 3919 3191"/>
                    <a:gd name="T125" fmla="*/ T124 w 729"/>
                    <a:gd name="T126" fmla="+- 0 6521 6449"/>
                    <a:gd name="T127" fmla="*/ 6521 h 318"/>
                    <a:gd name="T128" fmla="+- 0 3918 3191"/>
                    <a:gd name="T129" fmla="*/ T128 w 729"/>
                    <a:gd name="T130" fmla="+- 0 6502 6449"/>
                    <a:gd name="T131" fmla="*/ 6502 h 318"/>
                    <a:gd name="T132" fmla="+- 0 3916 3191"/>
                    <a:gd name="T133" fmla="*/ T132 w 729"/>
                    <a:gd name="T134" fmla="+- 0 6483 6449"/>
                    <a:gd name="T135" fmla="*/ 6483 h 318"/>
                    <a:gd name="T136" fmla="+- 0 3913 3191"/>
                    <a:gd name="T137" fmla="*/ T136 w 729"/>
                    <a:gd name="T138" fmla="+- 0 6466 6449"/>
                    <a:gd name="T139" fmla="*/ 6466 h 318"/>
                    <a:gd name="T140" fmla="+- 0 3910 3191"/>
                    <a:gd name="T141" fmla="*/ T140 w 729"/>
                    <a:gd name="T142" fmla="+- 0 6449 6449"/>
                    <a:gd name="T143" fmla="*/ 6449 h 31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  <a:cxn ang="0">
                      <a:pos x="T133" y="T135"/>
                    </a:cxn>
                    <a:cxn ang="0">
                      <a:pos x="T137" y="T139"/>
                    </a:cxn>
                    <a:cxn ang="0">
                      <a:pos x="T141" y="T143"/>
                    </a:cxn>
                  </a:cxnLst>
                  <a:rect l="0" t="0" r="r" b="b"/>
                  <a:pathLst>
                    <a:path w="729" h="318">
                      <a:moveTo>
                        <a:pt x="719" y="0"/>
                      </a:moveTo>
                      <a:lnTo>
                        <a:pt x="679" y="51"/>
                      </a:lnTo>
                      <a:lnTo>
                        <a:pt x="633" y="93"/>
                      </a:lnTo>
                      <a:lnTo>
                        <a:pt x="568" y="134"/>
                      </a:lnTo>
                      <a:lnTo>
                        <a:pt x="574" y="148"/>
                      </a:lnTo>
                      <a:lnTo>
                        <a:pt x="594" y="154"/>
                      </a:lnTo>
                      <a:lnTo>
                        <a:pt x="621" y="161"/>
                      </a:lnTo>
                      <a:lnTo>
                        <a:pt x="635" y="164"/>
                      </a:lnTo>
                      <a:lnTo>
                        <a:pt x="633" y="167"/>
                      </a:lnTo>
                      <a:lnTo>
                        <a:pt x="629" y="173"/>
                      </a:lnTo>
                      <a:lnTo>
                        <a:pt x="626" y="178"/>
                      </a:lnTo>
                      <a:lnTo>
                        <a:pt x="619" y="185"/>
                      </a:lnTo>
                      <a:lnTo>
                        <a:pt x="600" y="208"/>
                      </a:lnTo>
                      <a:lnTo>
                        <a:pt x="591" y="217"/>
                      </a:lnTo>
                      <a:lnTo>
                        <a:pt x="582" y="226"/>
                      </a:lnTo>
                      <a:lnTo>
                        <a:pt x="522" y="268"/>
                      </a:lnTo>
                      <a:lnTo>
                        <a:pt x="447" y="296"/>
                      </a:lnTo>
                      <a:lnTo>
                        <a:pt x="386" y="304"/>
                      </a:lnTo>
                      <a:lnTo>
                        <a:pt x="520" y="304"/>
                      </a:lnTo>
                      <a:lnTo>
                        <a:pt x="585" y="263"/>
                      </a:lnTo>
                      <a:lnTo>
                        <a:pt x="650" y="196"/>
                      </a:lnTo>
                      <a:lnTo>
                        <a:pt x="654" y="190"/>
                      </a:lnTo>
                      <a:lnTo>
                        <a:pt x="658" y="184"/>
                      </a:lnTo>
                      <a:lnTo>
                        <a:pt x="660" y="181"/>
                      </a:lnTo>
                      <a:lnTo>
                        <a:pt x="721" y="181"/>
                      </a:lnTo>
                      <a:lnTo>
                        <a:pt x="722" y="178"/>
                      </a:lnTo>
                      <a:lnTo>
                        <a:pt x="725" y="158"/>
                      </a:lnTo>
                      <a:lnTo>
                        <a:pt x="727" y="139"/>
                      </a:lnTo>
                      <a:lnTo>
                        <a:pt x="728" y="115"/>
                      </a:lnTo>
                      <a:lnTo>
                        <a:pt x="728" y="102"/>
                      </a:lnTo>
                      <a:lnTo>
                        <a:pt x="728" y="80"/>
                      </a:lnTo>
                      <a:lnTo>
                        <a:pt x="728" y="72"/>
                      </a:lnTo>
                      <a:lnTo>
                        <a:pt x="727" y="53"/>
                      </a:lnTo>
                      <a:lnTo>
                        <a:pt x="725" y="34"/>
                      </a:lnTo>
                      <a:lnTo>
                        <a:pt x="722" y="17"/>
                      </a:lnTo>
                      <a:lnTo>
                        <a:pt x="719" y="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s-AR"/>
                </a:p>
              </p:txBody>
            </p:sp>
            <p:sp>
              <p:nvSpPr>
                <p:cNvPr id="27" name="Freeform 3277"/>
                <p:cNvSpPr>
                  <a:spLocks/>
                </p:cNvSpPr>
                <p:nvPr/>
              </p:nvSpPr>
              <p:spPr bwMode="auto">
                <a:xfrm>
                  <a:off x="3191" y="6449"/>
                  <a:ext cx="729" cy="318"/>
                </a:xfrm>
                <a:custGeom>
                  <a:avLst/>
                  <a:gdLst>
                    <a:gd name="T0" fmla="+- 0 3912 3191"/>
                    <a:gd name="T1" fmla="*/ T0 w 729"/>
                    <a:gd name="T2" fmla="+- 0 6630 6449"/>
                    <a:gd name="T3" fmla="*/ 6630 h 318"/>
                    <a:gd name="T4" fmla="+- 0 3851 3191"/>
                    <a:gd name="T5" fmla="*/ T4 w 729"/>
                    <a:gd name="T6" fmla="+- 0 6630 6449"/>
                    <a:gd name="T7" fmla="*/ 6630 h 318"/>
                    <a:gd name="T8" fmla="+- 0 3862 3191"/>
                    <a:gd name="T9" fmla="*/ T8 w 729"/>
                    <a:gd name="T10" fmla="+- 0 6647 6449"/>
                    <a:gd name="T11" fmla="*/ 6647 h 318"/>
                    <a:gd name="T12" fmla="+- 0 3871 3191"/>
                    <a:gd name="T13" fmla="*/ T12 w 729"/>
                    <a:gd name="T14" fmla="+- 0 6663 6449"/>
                    <a:gd name="T15" fmla="*/ 6663 h 318"/>
                    <a:gd name="T16" fmla="+- 0 3884 3191"/>
                    <a:gd name="T17" fmla="*/ T16 w 729"/>
                    <a:gd name="T18" fmla="+- 0 6690 6449"/>
                    <a:gd name="T19" fmla="*/ 6690 h 318"/>
                    <a:gd name="T20" fmla="+- 0 3891 3191"/>
                    <a:gd name="T21" fmla="*/ T20 w 729"/>
                    <a:gd name="T22" fmla="+- 0 6706 6449"/>
                    <a:gd name="T23" fmla="*/ 6706 h 318"/>
                    <a:gd name="T24" fmla="+- 0 3898 3191"/>
                    <a:gd name="T25" fmla="*/ T24 w 729"/>
                    <a:gd name="T26" fmla="+- 0 6686 6449"/>
                    <a:gd name="T27" fmla="*/ 6686 h 318"/>
                    <a:gd name="T28" fmla="+- 0 3904 3191"/>
                    <a:gd name="T29" fmla="*/ T28 w 729"/>
                    <a:gd name="T30" fmla="+- 0 6666 6449"/>
                    <a:gd name="T31" fmla="*/ 6666 h 318"/>
                    <a:gd name="T32" fmla="+- 0 3909 3191"/>
                    <a:gd name="T33" fmla="*/ T32 w 729"/>
                    <a:gd name="T34" fmla="+- 0 6647 6449"/>
                    <a:gd name="T35" fmla="*/ 6647 h 318"/>
                    <a:gd name="T36" fmla="+- 0 3912 3191"/>
                    <a:gd name="T37" fmla="*/ T36 w 729"/>
                    <a:gd name="T38" fmla="+- 0 6630 6449"/>
                    <a:gd name="T39" fmla="*/ 6630 h 31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</a:cxnLst>
                  <a:rect l="0" t="0" r="r" b="b"/>
                  <a:pathLst>
                    <a:path w="729" h="318">
                      <a:moveTo>
                        <a:pt x="721" y="181"/>
                      </a:moveTo>
                      <a:lnTo>
                        <a:pt x="660" y="181"/>
                      </a:lnTo>
                      <a:lnTo>
                        <a:pt x="671" y="198"/>
                      </a:lnTo>
                      <a:lnTo>
                        <a:pt x="680" y="214"/>
                      </a:lnTo>
                      <a:lnTo>
                        <a:pt x="693" y="241"/>
                      </a:lnTo>
                      <a:lnTo>
                        <a:pt x="700" y="257"/>
                      </a:lnTo>
                      <a:lnTo>
                        <a:pt x="707" y="237"/>
                      </a:lnTo>
                      <a:lnTo>
                        <a:pt x="713" y="217"/>
                      </a:lnTo>
                      <a:lnTo>
                        <a:pt x="718" y="198"/>
                      </a:lnTo>
                      <a:lnTo>
                        <a:pt x="721" y="181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s-AR"/>
                </a:p>
              </p:txBody>
            </p:sp>
          </p:grpSp>
          <p:grpSp>
            <p:nvGrpSpPr>
              <p:cNvPr id="17" name="Group 3268"/>
              <p:cNvGrpSpPr>
                <a:grpSpLocks/>
              </p:cNvGrpSpPr>
              <p:nvPr/>
            </p:nvGrpSpPr>
            <p:grpSpPr bwMode="auto">
              <a:xfrm>
                <a:off x="1175" y="5342"/>
                <a:ext cx="2829" cy="1368"/>
                <a:chOff x="1175" y="5342"/>
                <a:chExt cx="2829" cy="1368"/>
              </a:xfrm>
            </p:grpSpPr>
            <p:sp>
              <p:nvSpPr>
                <p:cNvPr id="18" name="Freeform 3275"/>
                <p:cNvSpPr>
                  <a:spLocks/>
                </p:cNvSpPr>
                <p:nvPr/>
              </p:nvSpPr>
              <p:spPr bwMode="auto">
                <a:xfrm>
                  <a:off x="1175" y="6389"/>
                  <a:ext cx="729" cy="321"/>
                </a:xfrm>
                <a:custGeom>
                  <a:avLst/>
                  <a:gdLst>
                    <a:gd name="T0" fmla="+- 0 1693 1175"/>
                    <a:gd name="T1" fmla="*/ T0 w 729"/>
                    <a:gd name="T2" fmla="+- 0 6420 6389"/>
                    <a:gd name="T3" fmla="*/ 6420 h 321"/>
                    <a:gd name="T4" fmla="+- 0 1530 1175"/>
                    <a:gd name="T5" fmla="*/ T4 w 729"/>
                    <a:gd name="T6" fmla="+- 0 6420 6389"/>
                    <a:gd name="T7" fmla="*/ 6420 h 321"/>
                    <a:gd name="T8" fmla="+- 0 1553 1175"/>
                    <a:gd name="T9" fmla="*/ T8 w 729"/>
                    <a:gd name="T10" fmla="+- 0 6420 6389"/>
                    <a:gd name="T11" fmla="*/ 6420 h 321"/>
                    <a:gd name="T12" fmla="+- 0 1576 1175"/>
                    <a:gd name="T13" fmla="*/ T12 w 729"/>
                    <a:gd name="T14" fmla="+- 0 6422 6389"/>
                    <a:gd name="T15" fmla="*/ 6422 h 321"/>
                    <a:gd name="T16" fmla="+- 0 1638 1175"/>
                    <a:gd name="T17" fmla="*/ T16 w 729"/>
                    <a:gd name="T18" fmla="+- 0 6432 6389"/>
                    <a:gd name="T19" fmla="*/ 6432 h 321"/>
                    <a:gd name="T20" fmla="+- 0 1706 1175"/>
                    <a:gd name="T21" fmla="*/ T20 w 729"/>
                    <a:gd name="T22" fmla="+- 0 6460 6389"/>
                    <a:gd name="T23" fmla="*/ 6460 h 321"/>
                    <a:gd name="T24" fmla="+- 0 1758 1175"/>
                    <a:gd name="T25" fmla="*/ T24 w 729"/>
                    <a:gd name="T26" fmla="+- 0 6499 6389"/>
                    <a:gd name="T27" fmla="*/ 6499 h 321"/>
                    <a:gd name="T28" fmla="+- 0 1794 1175"/>
                    <a:gd name="T29" fmla="*/ T28 w 729"/>
                    <a:gd name="T30" fmla="+- 0 6538 6389"/>
                    <a:gd name="T31" fmla="*/ 6538 h 321"/>
                    <a:gd name="T32" fmla="+- 0 1801 1175"/>
                    <a:gd name="T33" fmla="*/ T32 w 729"/>
                    <a:gd name="T34" fmla="+- 0 6545 6389"/>
                    <a:gd name="T35" fmla="*/ 6545 h 321"/>
                    <a:gd name="T36" fmla="+- 0 1804 1175"/>
                    <a:gd name="T37" fmla="*/ T36 w 729"/>
                    <a:gd name="T38" fmla="+- 0 6551 6389"/>
                    <a:gd name="T39" fmla="*/ 6551 h 321"/>
                    <a:gd name="T40" fmla="+- 0 1810 1175"/>
                    <a:gd name="T41" fmla="*/ T40 w 729"/>
                    <a:gd name="T42" fmla="+- 0 6559 6389"/>
                    <a:gd name="T43" fmla="*/ 6559 h 321"/>
                    <a:gd name="T44" fmla="+- 0 1790 1175"/>
                    <a:gd name="T45" fmla="*/ T44 w 729"/>
                    <a:gd name="T46" fmla="+- 0 6563 6389"/>
                    <a:gd name="T47" fmla="*/ 6563 h 321"/>
                    <a:gd name="T48" fmla="+- 0 1772 1175"/>
                    <a:gd name="T49" fmla="*/ T48 w 729"/>
                    <a:gd name="T50" fmla="+- 0 6568 6389"/>
                    <a:gd name="T51" fmla="*/ 6568 h 321"/>
                    <a:gd name="T52" fmla="+- 0 1745 1175"/>
                    <a:gd name="T53" fmla="*/ T52 w 729"/>
                    <a:gd name="T54" fmla="+- 0 6577 6389"/>
                    <a:gd name="T55" fmla="*/ 6577 h 321"/>
                    <a:gd name="T56" fmla="+- 0 1730 1175"/>
                    <a:gd name="T57" fmla="*/ T56 w 729"/>
                    <a:gd name="T58" fmla="+- 0 6583 6389"/>
                    <a:gd name="T59" fmla="*/ 6583 h 321"/>
                    <a:gd name="T60" fmla="+- 0 1747 1175"/>
                    <a:gd name="T61" fmla="*/ T60 w 729"/>
                    <a:gd name="T62" fmla="+- 0 6590 6389"/>
                    <a:gd name="T63" fmla="*/ 6590 h 321"/>
                    <a:gd name="T64" fmla="+- 0 1763 1175"/>
                    <a:gd name="T65" fmla="*/ T64 w 729"/>
                    <a:gd name="T66" fmla="+- 0 6599 6389"/>
                    <a:gd name="T67" fmla="*/ 6599 h 321"/>
                    <a:gd name="T68" fmla="+- 0 1827 1175"/>
                    <a:gd name="T69" fmla="*/ T68 w 729"/>
                    <a:gd name="T70" fmla="+- 0 6646 6389"/>
                    <a:gd name="T71" fmla="*/ 6646 h 321"/>
                    <a:gd name="T72" fmla="+- 0 1870 1175"/>
                    <a:gd name="T73" fmla="*/ T72 w 729"/>
                    <a:gd name="T74" fmla="+- 0 6692 6389"/>
                    <a:gd name="T75" fmla="*/ 6692 h 321"/>
                    <a:gd name="T76" fmla="+- 0 1884 1175"/>
                    <a:gd name="T77" fmla="*/ T76 w 729"/>
                    <a:gd name="T78" fmla="+- 0 6709 6389"/>
                    <a:gd name="T79" fmla="*/ 6709 h 321"/>
                    <a:gd name="T80" fmla="+- 0 1892 1175"/>
                    <a:gd name="T81" fmla="*/ T80 w 729"/>
                    <a:gd name="T82" fmla="+- 0 6695 6389"/>
                    <a:gd name="T83" fmla="*/ 6695 h 321"/>
                    <a:gd name="T84" fmla="+- 0 1898 1175"/>
                    <a:gd name="T85" fmla="*/ T84 w 729"/>
                    <a:gd name="T86" fmla="+- 0 6677 6389"/>
                    <a:gd name="T87" fmla="*/ 6677 h 321"/>
                    <a:gd name="T88" fmla="+- 0 1902 1175"/>
                    <a:gd name="T89" fmla="*/ T88 w 729"/>
                    <a:gd name="T90" fmla="+- 0 6658 6389"/>
                    <a:gd name="T91" fmla="*/ 6658 h 321"/>
                    <a:gd name="T92" fmla="+- 0 1903 1175"/>
                    <a:gd name="T93" fmla="*/ T92 w 729"/>
                    <a:gd name="T94" fmla="+- 0 6636 6389"/>
                    <a:gd name="T95" fmla="*/ 6636 h 321"/>
                    <a:gd name="T96" fmla="+- 0 1903 1175"/>
                    <a:gd name="T97" fmla="*/ T96 w 729"/>
                    <a:gd name="T98" fmla="+- 0 6614 6389"/>
                    <a:gd name="T99" fmla="*/ 6614 h 321"/>
                    <a:gd name="T100" fmla="+- 0 1902 1175"/>
                    <a:gd name="T101" fmla="*/ T100 w 729"/>
                    <a:gd name="T102" fmla="+- 0 6591 6389"/>
                    <a:gd name="T103" fmla="*/ 6591 h 321"/>
                    <a:gd name="T104" fmla="+- 0 1900 1175"/>
                    <a:gd name="T105" fmla="*/ T104 w 729"/>
                    <a:gd name="T106" fmla="+- 0 6570 6389"/>
                    <a:gd name="T107" fmla="*/ 6570 h 321"/>
                    <a:gd name="T108" fmla="+- 0 1897 1175"/>
                    <a:gd name="T109" fmla="*/ T108 w 729"/>
                    <a:gd name="T110" fmla="+- 0 6550 6389"/>
                    <a:gd name="T111" fmla="*/ 6550 h 321"/>
                    <a:gd name="T112" fmla="+- 0 1896 1175"/>
                    <a:gd name="T113" fmla="*/ T112 w 729"/>
                    <a:gd name="T114" fmla="+- 0 6542 6389"/>
                    <a:gd name="T115" fmla="*/ 6542 h 321"/>
                    <a:gd name="T116" fmla="+- 0 1835 1175"/>
                    <a:gd name="T117" fmla="*/ T116 w 729"/>
                    <a:gd name="T118" fmla="+- 0 6542 6389"/>
                    <a:gd name="T119" fmla="*/ 6542 h 321"/>
                    <a:gd name="T120" fmla="+- 0 1833 1175"/>
                    <a:gd name="T121" fmla="*/ T120 w 729"/>
                    <a:gd name="T122" fmla="+- 0 6539 6389"/>
                    <a:gd name="T123" fmla="*/ 6539 h 321"/>
                    <a:gd name="T124" fmla="+- 0 1829 1175"/>
                    <a:gd name="T125" fmla="*/ T124 w 729"/>
                    <a:gd name="T126" fmla="+- 0 6533 6389"/>
                    <a:gd name="T127" fmla="*/ 6533 h 321"/>
                    <a:gd name="T128" fmla="+- 0 1825 1175"/>
                    <a:gd name="T129" fmla="*/ T128 w 729"/>
                    <a:gd name="T130" fmla="+- 0 6527 6389"/>
                    <a:gd name="T131" fmla="*/ 6527 h 321"/>
                    <a:gd name="T132" fmla="+- 0 1798 1175"/>
                    <a:gd name="T133" fmla="*/ T132 w 729"/>
                    <a:gd name="T134" fmla="+- 0 6494 6389"/>
                    <a:gd name="T135" fmla="*/ 6494 h 321"/>
                    <a:gd name="T136" fmla="+- 0 1752 1175"/>
                    <a:gd name="T137" fmla="*/ T136 w 729"/>
                    <a:gd name="T138" fmla="+- 0 6454 6389"/>
                    <a:gd name="T139" fmla="*/ 6454 h 321"/>
                    <a:gd name="T140" fmla="+- 0 1700 1175"/>
                    <a:gd name="T141" fmla="*/ T140 w 729"/>
                    <a:gd name="T142" fmla="+- 0 6422 6389"/>
                    <a:gd name="T143" fmla="*/ 6422 h 321"/>
                    <a:gd name="T144" fmla="+- 0 1693 1175"/>
                    <a:gd name="T145" fmla="*/ T144 w 729"/>
                    <a:gd name="T146" fmla="+- 0 6420 6389"/>
                    <a:gd name="T147" fmla="*/ 6420 h 32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  <a:cxn ang="0">
                      <a:pos x="T133" y="T135"/>
                    </a:cxn>
                    <a:cxn ang="0">
                      <a:pos x="T137" y="T139"/>
                    </a:cxn>
                    <a:cxn ang="0">
                      <a:pos x="T141" y="T143"/>
                    </a:cxn>
                    <a:cxn ang="0">
                      <a:pos x="T145" y="T147"/>
                    </a:cxn>
                  </a:cxnLst>
                  <a:rect l="0" t="0" r="r" b="b"/>
                  <a:pathLst>
                    <a:path w="729" h="321">
                      <a:moveTo>
                        <a:pt x="518" y="31"/>
                      </a:moveTo>
                      <a:lnTo>
                        <a:pt x="355" y="31"/>
                      </a:lnTo>
                      <a:lnTo>
                        <a:pt x="378" y="31"/>
                      </a:lnTo>
                      <a:lnTo>
                        <a:pt x="401" y="33"/>
                      </a:lnTo>
                      <a:lnTo>
                        <a:pt x="463" y="43"/>
                      </a:lnTo>
                      <a:lnTo>
                        <a:pt x="531" y="71"/>
                      </a:lnTo>
                      <a:lnTo>
                        <a:pt x="583" y="110"/>
                      </a:lnTo>
                      <a:lnTo>
                        <a:pt x="619" y="149"/>
                      </a:lnTo>
                      <a:lnTo>
                        <a:pt x="626" y="156"/>
                      </a:lnTo>
                      <a:lnTo>
                        <a:pt x="629" y="162"/>
                      </a:lnTo>
                      <a:lnTo>
                        <a:pt x="635" y="170"/>
                      </a:lnTo>
                      <a:lnTo>
                        <a:pt x="615" y="174"/>
                      </a:lnTo>
                      <a:lnTo>
                        <a:pt x="597" y="179"/>
                      </a:lnTo>
                      <a:lnTo>
                        <a:pt x="570" y="188"/>
                      </a:lnTo>
                      <a:lnTo>
                        <a:pt x="555" y="194"/>
                      </a:lnTo>
                      <a:lnTo>
                        <a:pt x="572" y="201"/>
                      </a:lnTo>
                      <a:lnTo>
                        <a:pt x="588" y="210"/>
                      </a:lnTo>
                      <a:lnTo>
                        <a:pt x="652" y="257"/>
                      </a:lnTo>
                      <a:lnTo>
                        <a:pt x="695" y="303"/>
                      </a:lnTo>
                      <a:lnTo>
                        <a:pt x="709" y="320"/>
                      </a:lnTo>
                      <a:lnTo>
                        <a:pt x="717" y="306"/>
                      </a:lnTo>
                      <a:lnTo>
                        <a:pt x="723" y="288"/>
                      </a:lnTo>
                      <a:lnTo>
                        <a:pt x="727" y="269"/>
                      </a:lnTo>
                      <a:lnTo>
                        <a:pt x="728" y="247"/>
                      </a:lnTo>
                      <a:lnTo>
                        <a:pt x="728" y="225"/>
                      </a:lnTo>
                      <a:lnTo>
                        <a:pt x="727" y="202"/>
                      </a:lnTo>
                      <a:lnTo>
                        <a:pt x="725" y="181"/>
                      </a:lnTo>
                      <a:lnTo>
                        <a:pt x="722" y="161"/>
                      </a:lnTo>
                      <a:lnTo>
                        <a:pt x="721" y="153"/>
                      </a:lnTo>
                      <a:lnTo>
                        <a:pt x="660" y="153"/>
                      </a:lnTo>
                      <a:lnTo>
                        <a:pt x="658" y="150"/>
                      </a:lnTo>
                      <a:lnTo>
                        <a:pt x="654" y="144"/>
                      </a:lnTo>
                      <a:lnTo>
                        <a:pt x="650" y="138"/>
                      </a:lnTo>
                      <a:lnTo>
                        <a:pt x="623" y="105"/>
                      </a:lnTo>
                      <a:lnTo>
                        <a:pt x="577" y="65"/>
                      </a:lnTo>
                      <a:lnTo>
                        <a:pt x="525" y="33"/>
                      </a:lnTo>
                      <a:lnTo>
                        <a:pt x="518" y="31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s-AR"/>
                </a:p>
              </p:txBody>
            </p:sp>
            <p:sp>
              <p:nvSpPr>
                <p:cNvPr id="19" name="Freeform 3274"/>
                <p:cNvSpPr>
                  <a:spLocks/>
                </p:cNvSpPr>
                <p:nvPr/>
              </p:nvSpPr>
              <p:spPr bwMode="auto">
                <a:xfrm>
                  <a:off x="1175" y="6389"/>
                  <a:ext cx="729" cy="321"/>
                </a:xfrm>
                <a:custGeom>
                  <a:avLst/>
                  <a:gdLst>
                    <a:gd name="T0" fmla="+- 0 1564 1175"/>
                    <a:gd name="T1" fmla="*/ T0 w 729"/>
                    <a:gd name="T2" fmla="+- 0 6389 6389"/>
                    <a:gd name="T3" fmla="*/ 6389 h 321"/>
                    <a:gd name="T4" fmla="+- 0 1496 1175"/>
                    <a:gd name="T5" fmla="*/ T4 w 729"/>
                    <a:gd name="T6" fmla="+- 0 6393 6389"/>
                    <a:gd name="T7" fmla="*/ 6393 h 321"/>
                    <a:gd name="T8" fmla="+- 0 1436 1175"/>
                    <a:gd name="T9" fmla="*/ T8 w 729"/>
                    <a:gd name="T10" fmla="+- 0 6405 6389"/>
                    <a:gd name="T11" fmla="*/ 6405 h 321"/>
                    <a:gd name="T12" fmla="+- 0 1368 1175"/>
                    <a:gd name="T13" fmla="*/ T12 w 729"/>
                    <a:gd name="T14" fmla="+- 0 6433 6389"/>
                    <a:gd name="T15" fmla="*/ 6433 h 321"/>
                    <a:gd name="T16" fmla="+- 0 1313 1175"/>
                    <a:gd name="T17" fmla="*/ T16 w 729"/>
                    <a:gd name="T18" fmla="+- 0 6471 6389"/>
                    <a:gd name="T19" fmla="*/ 6471 h 321"/>
                    <a:gd name="T20" fmla="+- 0 1258 1175"/>
                    <a:gd name="T21" fmla="*/ T20 w 729"/>
                    <a:gd name="T22" fmla="+- 0 6527 6389"/>
                    <a:gd name="T23" fmla="*/ 6527 h 321"/>
                    <a:gd name="T24" fmla="+- 0 1221 1175"/>
                    <a:gd name="T25" fmla="*/ T24 w 729"/>
                    <a:gd name="T26" fmla="+- 0 6583 6389"/>
                    <a:gd name="T27" fmla="*/ 6583 h 321"/>
                    <a:gd name="T28" fmla="+- 0 1190 1175"/>
                    <a:gd name="T29" fmla="*/ T28 w 729"/>
                    <a:gd name="T30" fmla="+- 0 6648 6389"/>
                    <a:gd name="T31" fmla="*/ 6648 h 321"/>
                    <a:gd name="T32" fmla="+- 0 1175 1175"/>
                    <a:gd name="T33" fmla="*/ T32 w 729"/>
                    <a:gd name="T34" fmla="+- 0 6695 6389"/>
                    <a:gd name="T35" fmla="*/ 6695 h 321"/>
                    <a:gd name="T36" fmla="+- 0 1205 1175"/>
                    <a:gd name="T37" fmla="*/ T36 w 729"/>
                    <a:gd name="T38" fmla="+- 0 6702 6389"/>
                    <a:gd name="T39" fmla="*/ 6702 h 321"/>
                    <a:gd name="T40" fmla="+- 0 1207 1175"/>
                    <a:gd name="T41" fmla="*/ T40 w 729"/>
                    <a:gd name="T42" fmla="+- 0 6692 6389"/>
                    <a:gd name="T43" fmla="*/ 6692 h 321"/>
                    <a:gd name="T44" fmla="+- 0 1209 1175"/>
                    <a:gd name="T45" fmla="*/ T44 w 729"/>
                    <a:gd name="T46" fmla="+- 0 6685 6389"/>
                    <a:gd name="T47" fmla="*/ 6685 h 321"/>
                    <a:gd name="T48" fmla="+- 0 1239 1175"/>
                    <a:gd name="T49" fmla="*/ T48 w 729"/>
                    <a:gd name="T50" fmla="+- 0 6614 6389"/>
                    <a:gd name="T51" fmla="*/ 6614 h 321"/>
                    <a:gd name="T52" fmla="+- 0 1273 1175"/>
                    <a:gd name="T53" fmla="*/ T52 w 729"/>
                    <a:gd name="T54" fmla="+- 0 6558 6389"/>
                    <a:gd name="T55" fmla="*/ 6558 h 321"/>
                    <a:gd name="T56" fmla="+- 0 1312 1175"/>
                    <a:gd name="T57" fmla="*/ T56 w 729"/>
                    <a:gd name="T58" fmla="+- 0 6513 6389"/>
                    <a:gd name="T59" fmla="*/ 6513 h 321"/>
                    <a:gd name="T60" fmla="+- 0 1376 1175"/>
                    <a:gd name="T61" fmla="*/ T60 w 729"/>
                    <a:gd name="T62" fmla="+- 0 6463 6389"/>
                    <a:gd name="T63" fmla="*/ 6463 h 321"/>
                    <a:gd name="T64" fmla="+- 0 1430 1175"/>
                    <a:gd name="T65" fmla="*/ T64 w 729"/>
                    <a:gd name="T66" fmla="+- 0 6439 6389"/>
                    <a:gd name="T67" fmla="*/ 6439 h 321"/>
                    <a:gd name="T68" fmla="+- 0 1489 1175"/>
                    <a:gd name="T69" fmla="*/ T68 w 729"/>
                    <a:gd name="T70" fmla="+- 0 6424 6389"/>
                    <a:gd name="T71" fmla="*/ 6424 h 321"/>
                    <a:gd name="T72" fmla="+- 0 1530 1175"/>
                    <a:gd name="T73" fmla="*/ T72 w 729"/>
                    <a:gd name="T74" fmla="+- 0 6420 6389"/>
                    <a:gd name="T75" fmla="*/ 6420 h 321"/>
                    <a:gd name="T76" fmla="+- 0 1693 1175"/>
                    <a:gd name="T77" fmla="*/ T76 w 729"/>
                    <a:gd name="T78" fmla="+- 0 6420 6389"/>
                    <a:gd name="T79" fmla="*/ 6420 h 321"/>
                    <a:gd name="T80" fmla="+- 0 1681 1175"/>
                    <a:gd name="T81" fmla="*/ T80 w 729"/>
                    <a:gd name="T82" fmla="+- 0 6414 6389"/>
                    <a:gd name="T83" fmla="*/ 6414 h 321"/>
                    <a:gd name="T84" fmla="+- 0 1623 1175"/>
                    <a:gd name="T85" fmla="*/ T84 w 729"/>
                    <a:gd name="T86" fmla="+- 0 6397 6389"/>
                    <a:gd name="T87" fmla="*/ 6397 h 321"/>
                    <a:gd name="T88" fmla="+- 0 1583 1175"/>
                    <a:gd name="T89" fmla="*/ T88 w 729"/>
                    <a:gd name="T90" fmla="+- 0 6391 6389"/>
                    <a:gd name="T91" fmla="*/ 6391 h 321"/>
                    <a:gd name="T92" fmla="+- 0 1564 1175"/>
                    <a:gd name="T93" fmla="*/ T92 w 729"/>
                    <a:gd name="T94" fmla="+- 0 6389 6389"/>
                    <a:gd name="T95" fmla="*/ 6389 h 32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</a:cxnLst>
                  <a:rect l="0" t="0" r="r" b="b"/>
                  <a:pathLst>
                    <a:path w="729" h="321">
                      <a:moveTo>
                        <a:pt x="389" y="0"/>
                      </a:moveTo>
                      <a:lnTo>
                        <a:pt x="321" y="4"/>
                      </a:lnTo>
                      <a:lnTo>
                        <a:pt x="261" y="16"/>
                      </a:lnTo>
                      <a:lnTo>
                        <a:pt x="193" y="44"/>
                      </a:lnTo>
                      <a:lnTo>
                        <a:pt x="138" y="82"/>
                      </a:lnTo>
                      <a:lnTo>
                        <a:pt x="83" y="138"/>
                      </a:lnTo>
                      <a:lnTo>
                        <a:pt x="46" y="194"/>
                      </a:lnTo>
                      <a:lnTo>
                        <a:pt x="15" y="259"/>
                      </a:lnTo>
                      <a:lnTo>
                        <a:pt x="0" y="306"/>
                      </a:lnTo>
                      <a:lnTo>
                        <a:pt x="30" y="313"/>
                      </a:lnTo>
                      <a:lnTo>
                        <a:pt x="32" y="303"/>
                      </a:lnTo>
                      <a:lnTo>
                        <a:pt x="34" y="296"/>
                      </a:lnTo>
                      <a:lnTo>
                        <a:pt x="64" y="225"/>
                      </a:lnTo>
                      <a:lnTo>
                        <a:pt x="98" y="169"/>
                      </a:lnTo>
                      <a:lnTo>
                        <a:pt x="137" y="124"/>
                      </a:lnTo>
                      <a:lnTo>
                        <a:pt x="201" y="74"/>
                      </a:lnTo>
                      <a:lnTo>
                        <a:pt x="255" y="50"/>
                      </a:lnTo>
                      <a:lnTo>
                        <a:pt x="314" y="35"/>
                      </a:lnTo>
                      <a:lnTo>
                        <a:pt x="355" y="31"/>
                      </a:lnTo>
                      <a:lnTo>
                        <a:pt x="518" y="31"/>
                      </a:lnTo>
                      <a:lnTo>
                        <a:pt x="506" y="25"/>
                      </a:lnTo>
                      <a:lnTo>
                        <a:pt x="448" y="8"/>
                      </a:lnTo>
                      <a:lnTo>
                        <a:pt x="408" y="2"/>
                      </a:lnTo>
                      <a:lnTo>
                        <a:pt x="389" y="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s-AR"/>
                </a:p>
              </p:txBody>
            </p:sp>
            <p:sp>
              <p:nvSpPr>
                <p:cNvPr id="20" name="Freeform 3273"/>
                <p:cNvSpPr>
                  <a:spLocks/>
                </p:cNvSpPr>
                <p:nvPr/>
              </p:nvSpPr>
              <p:spPr bwMode="auto">
                <a:xfrm>
                  <a:off x="1175" y="6389"/>
                  <a:ext cx="729" cy="321"/>
                </a:xfrm>
                <a:custGeom>
                  <a:avLst/>
                  <a:gdLst>
                    <a:gd name="T0" fmla="+- 0 1879 1175"/>
                    <a:gd name="T1" fmla="*/ T0 w 729"/>
                    <a:gd name="T2" fmla="+- 0 6475 6389"/>
                    <a:gd name="T3" fmla="*/ 6475 h 321"/>
                    <a:gd name="T4" fmla="+- 0 1867 1175"/>
                    <a:gd name="T5" fmla="*/ T4 w 729"/>
                    <a:gd name="T6" fmla="+- 0 6485 6389"/>
                    <a:gd name="T7" fmla="*/ 6485 h 321"/>
                    <a:gd name="T8" fmla="+- 0 1857 1175"/>
                    <a:gd name="T9" fmla="*/ T8 w 729"/>
                    <a:gd name="T10" fmla="+- 0 6504 6389"/>
                    <a:gd name="T11" fmla="*/ 6504 h 321"/>
                    <a:gd name="T12" fmla="+- 0 1843 1175"/>
                    <a:gd name="T13" fmla="*/ T12 w 729"/>
                    <a:gd name="T14" fmla="+- 0 6529 6389"/>
                    <a:gd name="T15" fmla="*/ 6529 h 321"/>
                    <a:gd name="T16" fmla="+- 0 1835 1175"/>
                    <a:gd name="T17" fmla="*/ T16 w 729"/>
                    <a:gd name="T18" fmla="+- 0 6542 6389"/>
                    <a:gd name="T19" fmla="*/ 6542 h 321"/>
                    <a:gd name="T20" fmla="+- 0 1896 1175"/>
                    <a:gd name="T21" fmla="*/ T20 w 729"/>
                    <a:gd name="T22" fmla="+- 0 6542 6389"/>
                    <a:gd name="T23" fmla="*/ 6542 h 321"/>
                    <a:gd name="T24" fmla="+- 0 1894 1175"/>
                    <a:gd name="T25" fmla="*/ T24 w 729"/>
                    <a:gd name="T26" fmla="+- 0 6531 6389"/>
                    <a:gd name="T27" fmla="*/ 6531 h 321"/>
                    <a:gd name="T28" fmla="+- 0 1890 1175"/>
                    <a:gd name="T29" fmla="*/ T28 w 729"/>
                    <a:gd name="T30" fmla="+- 0 6512 6389"/>
                    <a:gd name="T31" fmla="*/ 6512 h 321"/>
                    <a:gd name="T32" fmla="+- 0 1885 1175"/>
                    <a:gd name="T33" fmla="*/ T32 w 729"/>
                    <a:gd name="T34" fmla="+- 0 6494 6389"/>
                    <a:gd name="T35" fmla="*/ 6494 h 321"/>
                    <a:gd name="T36" fmla="+- 0 1879 1175"/>
                    <a:gd name="T37" fmla="*/ T36 w 729"/>
                    <a:gd name="T38" fmla="+- 0 6475 6389"/>
                    <a:gd name="T39" fmla="*/ 6475 h 32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</a:cxnLst>
                  <a:rect l="0" t="0" r="r" b="b"/>
                  <a:pathLst>
                    <a:path w="729" h="321">
                      <a:moveTo>
                        <a:pt x="704" y="86"/>
                      </a:moveTo>
                      <a:lnTo>
                        <a:pt x="692" y="96"/>
                      </a:lnTo>
                      <a:lnTo>
                        <a:pt x="682" y="115"/>
                      </a:lnTo>
                      <a:lnTo>
                        <a:pt x="668" y="140"/>
                      </a:lnTo>
                      <a:lnTo>
                        <a:pt x="660" y="153"/>
                      </a:lnTo>
                      <a:lnTo>
                        <a:pt x="721" y="153"/>
                      </a:lnTo>
                      <a:lnTo>
                        <a:pt x="719" y="142"/>
                      </a:lnTo>
                      <a:lnTo>
                        <a:pt x="715" y="123"/>
                      </a:lnTo>
                      <a:lnTo>
                        <a:pt x="710" y="105"/>
                      </a:lnTo>
                      <a:lnTo>
                        <a:pt x="704" y="86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s-AR"/>
                </a:p>
              </p:txBody>
            </p:sp>
            <p:sp>
              <p:nvSpPr>
                <p:cNvPr id="21" name="Text Box 3272"/>
                <p:cNvSpPr txBox="1">
                  <a:spLocks noChangeArrowheads="1"/>
                </p:cNvSpPr>
                <p:nvPr/>
              </p:nvSpPr>
              <p:spPr bwMode="auto">
                <a:xfrm>
                  <a:off x="1440" y="5348"/>
                  <a:ext cx="567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0" tIns="0" rIns="0" bIns="0" anchor="t" anchorCtr="0" upright="1">
                  <a:noAutofit/>
                </a:bodyPr>
                <a:lstStyle/>
                <a:p>
                  <a:pPr>
                    <a:lnSpc>
                      <a:spcPts val="865"/>
                    </a:lnSpc>
                    <a:spcAft>
                      <a:spcPts val="0"/>
                    </a:spcAft>
                  </a:pPr>
                  <a:r>
                    <a:rPr lang="en-US" sz="850" spc="-5">
                      <a:solidFill>
                        <a:srgbClr val="231F2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Horario</a:t>
                  </a:r>
                  <a:endParaRPr lang="es-AR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Text Box 3271"/>
                <p:cNvSpPr txBox="1">
                  <a:spLocks noChangeArrowheads="1"/>
                </p:cNvSpPr>
                <p:nvPr/>
              </p:nvSpPr>
              <p:spPr bwMode="auto">
                <a:xfrm>
                  <a:off x="3168" y="5342"/>
                  <a:ext cx="836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0" tIns="0" rIns="0" bIns="0" anchor="t" anchorCtr="0" upright="1">
                  <a:noAutofit/>
                </a:bodyPr>
                <a:lstStyle/>
                <a:p>
                  <a:pPr>
                    <a:lnSpc>
                      <a:spcPts val="865"/>
                    </a:lnSpc>
                    <a:spcAft>
                      <a:spcPts val="0"/>
                    </a:spcAft>
                  </a:pPr>
                  <a:r>
                    <a:rPr lang="en-US" sz="850">
                      <a:solidFill>
                        <a:srgbClr val="231F2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Antihorario</a:t>
                  </a:r>
                  <a:endParaRPr lang="es-AR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Text Box 3270"/>
                <p:cNvSpPr txBox="1">
                  <a:spLocks noChangeArrowheads="1"/>
                </p:cNvSpPr>
                <p:nvPr/>
              </p:nvSpPr>
              <p:spPr bwMode="auto">
                <a:xfrm>
                  <a:off x="2122" y="5477"/>
                  <a:ext cx="478" cy="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0" tIns="0" rIns="0" bIns="0" anchor="t" anchorCtr="0" upright="1">
                  <a:noAutofit/>
                </a:bodyPr>
                <a:lstStyle/>
                <a:p>
                  <a:pPr algn="ctr">
                    <a:lnSpc>
                      <a:spcPts val="780"/>
                    </a:lnSpc>
                    <a:spcAft>
                      <a:spcPts val="0"/>
                    </a:spcAft>
                  </a:pPr>
                  <a:r>
                    <a:rPr lang="en-US" sz="750" b="1" spc="-5">
                      <a:solidFill>
                        <a:srgbClr val="231F2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Punto</a:t>
                  </a:r>
                  <a:endParaRPr lang="es-AR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Aft>
                      <a:spcPts val="0"/>
                    </a:spcAft>
                  </a:pPr>
                  <a:r>
                    <a:rPr lang="en-US" sz="750" b="1">
                      <a:solidFill>
                        <a:srgbClr val="231F2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de </a:t>
                  </a:r>
                  <a:r>
                    <a:rPr lang="en-US" sz="750" b="1" spc="-5">
                      <a:solidFill>
                        <a:srgbClr val="231F2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Apoyo</a:t>
                  </a:r>
                  <a:endParaRPr lang="es-AR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Text Box 3269"/>
                <p:cNvSpPr txBox="1">
                  <a:spLocks noChangeArrowheads="1"/>
                </p:cNvSpPr>
                <p:nvPr/>
              </p:nvSpPr>
              <p:spPr bwMode="auto">
                <a:xfrm>
                  <a:off x="3500" y="6415"/>
                  <a:ext cx="135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0" tIns="0" rIns="0" bIns="0" anchor="t" anchorCtr="0" upright="1">
                  <a:noAutofit/>
                </a:bodyPr>
                <a:lstStyle/>
                <a:p>
                  <a:pPr>
                    <a:lnSpc>
                      <a:spcPts val="1150"/>
                    </a:lnSpc>
                    <a:spcAft>
                      <a:spcPts val="0"/>
                    </a:spcAft>
                  </a:pPr>
                  <a:r>
                    <a:rPr lang="en-US" sz="1150">
                      <a:solidFill>
                        <a:srgbClr val="231F2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+</a:t>
                  </a:r>
                  <a:endParaRPr lang="es-AR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47" name="CuadroTexto 46"/>
            <p:cNvSpPr txBox="1"/>
            <p:nvPr/>
          </p:nvSpPr>
          <p:spPr>
            <a:xfrm>
              <a:off x="9007545" y="2890219"/>
              <a:ext cx="2965622" cy="646331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AR" b="1" dirty="0" smtClean="0">
                  <a:solidFill>
                    <a:schemeClr val="bg1"/>
                  </a:solidFill>
                </a:rPr>
                <a:t>Convención de signos para los momentos</a:t>
              </a:r>
              <a:endParaRPr lang="es-AR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upo 51"/>
          <p:cNvGrpSpPr/>
          <p:nvPr/>
        </p:nvGrpSpPr>
        <p:grpSpPr>
          <a:xfrm>
            <a:off x="8472321" y="3876283"/>
            <a:ext cx="3500846" cy="2830681"/>
            <a:chOff x="8472321" y="3876283"/>
            <a:chExt cx="3500846" cy="2830681"/>
          </a:xfrm>
        </p:grpSpPr>
        <p:pic>
          <p:nvPicPr>
            <p:cNvPr id="48" name="Picture 4" descr="Imagen de ejemplo de una palanca de 1Âº gÃ©nero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2763" y="3909574"/>
              <a:ext cx="2540404" cy="746337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6" descr="Imagen de ejemplo de una palanca de 2Âº gÃ©nero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0884" y="4896694"/>
              <a:ext cx="2560457" cy="75003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8" descr="Imagen de ejemplo de una palanca de 3Âº gÃ©nero.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0884" y="5859868"/>
              <a:ext cx="2572283" cy="797669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CuadroTexto 50"/>
            <p:cNvSpPr txBox="1"/>
            <p:nvPr/>
          </p:nvSpPr>
          <p:spPr>
            <a:xfrm>
              <a:off x="8472321" y="3876283"/>
              <a:ext cx="861646" cy="2830681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</a:ln>
          </p:spPr>
          <p:txBody>
            <a:bodyPr vert="wordArtVert" wrap="square" rtlCol="0">
              <a:spAutoFit/>
            </a:bodyPr>
            <a:lstStyle/>
            <a:p>
              <a:r>
                <a:rPr lang="es-AR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Tipos de palanca</a:t>
              </a:r>
              <a:endParaRPr lang="es-A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511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n para palanc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" name="CuadroTexto 4"/>
          <p:cNvSpPr txBox="1"/>
          <p:nvPr/>
        </p:nvSpPr>
        <p:spPr>
          <a:xfrm>
            <a:off x="155575" y="6354305"/>
            <a:ext cx="1190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https://www.edu.xunta.es/espazoAbalar/sites/espazoAbalar/files/datos/1464947673/contido/21_la_palanca.html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488660" y="790414"/>
            <a:ext cx="11237902" cy="5252040"/>
            <a:chOff x="488660" y="790414"/>
            <a:chExt cx="10874840" cy="4556501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8660" y="790414"/>
              <a:ext cx="10874840" cy="4556501"/>
            </a:xfrm>
            <a:prstGeom prst="rect">
              <a:avLst/>
            </a:prstGeom>
          </p:spPr>
        </p:pic>
        <p:pic>
          <p:nvPicPr>
            <p:cNvPr id="5124" name="Picture 4" descr="Imagen de ejemplo de una palanca de 1Âº gÃ©nero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047" y="1371600"/>
              <a:ext cx="3622724" cy="2236573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Imagen de ejemplo de una palanca de 2Âº gÃ©nero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2771" y="1371600"/>
              <a:ext cx="3590115" cy="2236573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 descr="Imagen de ejemplo de una palanca de 3Âº gÃ©nero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5495" y="1371600"/>
              <a:ext cx="3401731" cy="2236573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CuadroTexto 5"/>
          <p:cNvSpPr txBox="1"/>
          <p:nvPr/>
        </p:nvSpPr>
        <p:spPr>
          <a:xfrm>
            <a:off x="0" y="160338"/>
            <a:ext cx="12191999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s-AR" sz="3200" b="1" dirty="0" smtClean="0">
                <a:solidFill>
                  <a:schemeClr val="bg1"/>
                </a:solidFill>
              </a:rPr>
              <a:t>PALANCAS</a:t>
            </a:r>
            <a:endParaRPr lang="es-A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61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1006</TotalTime>
  <Words>1151</Words>
  <Application>Microsoft Office PowerPoint</Application>
  <PresentationFormat>Panorámica</PresentationFormat>
  <Paragraphs>186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Adobe Gothic Std B</vt:lpstr>
      <vt:lpstr>Arial</vt:lpstr>
      <vt:lpstr>Calibri</vt:lpstr>
      <vt:lpstr>Calibri Light</vt:lpstr>
      <vt:lpstr>Cambria Math</vt:lpstr>
      <vt:lpstr>Times New Roman</vt:lpstr>
      <vt:lpstr>Retrospección</vt:lpstr>
      <vt:lpstr>Capítulo IV</vt:lpstr>
      <vt:lpstr>TRABAJO En mecánica clásica, se dice que una fuerza realiza trabajo cuando altera el estado de movimiento de un cuerpo. </vt:lpstr>
      <vt:lpstr>Ejercicios del tema Trabajo resueltos</vt:lpstr>
      <vt:lpstr>Presentación de PowerPoint</vt:lpstr>
      <vt:lpstr>Presentación de PowerPoint</vt:lpstr>
      <vt:lpstr>Presentación de PowerPoint</vt:lpstr>
      <vt:lpstr>MÁQUINAS SIMPLES</vt:lpstr>
      <vt:lpstr>PALANCAS</vt:lpstr>
      <vt:lpstr>Presentación de PowerPoint</vt:lpstr>
      <vt:lpstr>POLEAS</vt:lpstr>
      <vt:lpstr>APAREJOS</vt:lpstr>
      <vt:lpstr>Analizando situaciones…</vt:lpstr>
      <vt:lpstr>APAREJO EJERCICIOS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En mecánica clásica, se dice que una fuerza realiza trabajo cuando altera el estado de movimiento de un cuerpo.</dc:title>
  <dc:creator>Gustavo Moll</dc:creator>
  <cp:lastModifiedBy>GUSTAVO</cp:lastModifiedBy>
  <cp:revision>77</cp:revision>
  <dcterms:created xsi:type="dcterms:W3CDTF">2018-08-10T22:08:27Z</dcterms:created>
  <dcterms:modified xsi:type="dcterms:W3CDTF">2021-01-21T22:48:57Z</dcterms:modified>
</cp:coreProperties>
</file>