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56" r:id="rId2"/>
    <p:sldId id="284" r:id="rId3"/>
    <p:sldId id="303" r:id="rId4"/>
    <p:sldId id="286" r:id="rId5"/>
    <p:sldId id="287" r:id="rId6"/>
    <p:sldId id="289" r:id="rId7"/>
    <p:sldId id="288" r:id="rId8"/>
    <p:sldId id="291" r:id="rId9"/>
    <p:sldId id="305" r:id="rId10"/>
    <p:sldId id="294" r:id="rId11"/>
    <p:sldId id="295" r:id="rId12"/>
    <p:sldId id="296"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a:srgbClr val="000099"/>
    <a:srgbClr val="006600"/>
    <a:srgbClr val="003300"/>
    <a:srgbClr val="990000"/>
    <a:srgbClr val="C0BB00"/>
    <a:srgbClr val="33CC33"/>
    <a:srgbClr val="33333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0494" autoAdjust="0"/>
  </p:normalViewPr>
  <p:slideViewPr>
    <p:cSldViewPr>
      <p:cViewPr varScale="1">
        <p:scale>
          <a:sx n="66" d="100"/>
          <a:sy n="66" d="100"/>
        </p:scale>
        <p:origin x="16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s-ES_tradnl"/>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s-ES_tradnl"/>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s-ES_tradnl"/>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8E96D10-04CD-4381-9873-1E29EA4D26E6}" type="slidenum">
              <a:rPr lang="es-ES_tradnl"/>
              <a:pPr>
                <a:defRPr/>
              </a:pPr>
              <a:t>‹Nº›</a:t>
            </a:fld>
            <a:endParaRPr lang="es-ES_tradnl"/>
          </a:p>
        </p:txBody>
      </p:sp>
    </p:spTree>
    <p:extLst>
      <p:ext uri="{BB962C8B-B14F-4D97-AF65-F5344CB8AC3E}">
        <p14:creationId xmlns:p14="http://schemas.microsoft.com/office/powerpoint/2010/main" val="1547128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s-E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s-E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s-E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177BC6E-0AC5-4194-B1A0-71198411E109}" type="slidenum">
              <a:rPr lang="es-ES"/>
              <a:pPr>
                <a:defRPr/>
              </a:pPr>
              <a:t>‹Nº›</a:t>
            </a:fld>
            <a:endParaRPr lang="es-ES"/>
          </a:p>
        </p:txBody>
      </p:sp>
    </p:spTree>
    <p:extLst>
      <p:ext uri="{BB962C8B-B14F-4D97-AF65-F5344CB8AC3E}">
        <p14:creationId xmlns:p14="http://schemas.microsoft.com/office/powerpoint/2010/main" val="1336062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9E96AB08-78D9-4982-8971-DECD44828137}" type="slidenum">
              <a:rPr lang="es-ES" smtClean="0"/>
              <a:pPr>
                <a:defRPr/>
              </a:pPr>
              <a:t>1</a:t>
            </a:fld>
            <a:endParaRPr lang="es-E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137635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D21A3F81-B65D-4F7B-BD92-D1785FA04E87}" type="slidenum">
              <a:rPr lang="es-ES" smtClean="0"/>
              <a:pPr>
                <a:defRPr/>
              </a:pPr>
              <a:t>10</a:t>
            </a:fld>
            <a:endParaRPr lang="es-E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3817062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7FFE93C3-2EC3-48EC-9A63-856858E9FF8F}" type="slidenum">
              <a:rPr lang="es-ES" smtClean="0"/>
              <a:pPr>
                <a:defRPr/>
              </a:pPr>
              <a:t>11</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298351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6692B924-2621-40B4-8A81-4F393EC613AC}" type="slidenum">
              <a:rPr lang="es-ES" smtClean="0"/>
              <a:pPr>
                <a:defRPr/>
              </a:pPr>
              <a:t>12</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117163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1E836280-19B2-4C33-A8D0-AB1A52C279C4}" type="slidenum">
              <a:rPr lang="es-ES" smtClean="0"/>
              <a:pPr>
                <a:defRPr/>
              </a:pPr>
              <a:t>2</a:t>
            </a:fld>
            <a:endParaRPr lang="es-E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902507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FEC66499-A026-40EE-A512-9B10F603ECE0}" type="slidenum">
              <a:rPr lang="es-ES" smtClean="0"/>
              <a:pPr>
                <a:defRPr/>
              </a:pPr>
              <a:t>3</a:t>
            </a:fld>
            <a:endParaRPr lang="es-E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234573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D0694AF8-696C-40C9-9898-71EF6F8D44E3}" type="slidenum">
              <a:rPr lang="es-ES" smtClean="0"/>
              <a:pPr>
                <a:defRPr/>
              </a:pPr>
              <a:t>4</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1479362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2F40A369-4703-4F5B-B506-0EF497868EE6}" type="slidenum">
              <a:rPr lang="es-ES" smtClean="0"/>
              <a:pPr>
                <a:defRPr/>
              </a:pPr>
              <a:t>5</a:t>
            </a:fld>
            <a:endParaRPr lang="es-E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1136649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80F49335-F9C7-4505-99B5-7E3B56DF7999}" type="slidenum">
              <a:rPr lang="es-ES" smtClean="0"/>
              <a:pPr>
                <a:defRPr/>
              </a:pPr>
              <a:t>6</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dirty="0" smtClean="0"/>
          </a:p>
        </p:txBody>
      </p:sp>
    </p:spTree>
    <p:extLst>
      <p:ext uri="{BB962C8B-B14F-4D97-AF65-F5344CB8AC3E}">
        <p14:creationId xmlns:p14="http://schemas.microsoft.com/office/powerpoint/2010/main" val="2530967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a:defRPr/>
            </a:pPr>
            <a:fld id="{03DF62E7-3A54-47FD-B7A0-60622343BC9E}" type="slidenum">
              <a:rPr lang="es-ES" smtClean="0"/>
              <a:pPr>
                <a:defRPr/>
              </a:pPr>
              <a:t>7</a:t>
            </a:fld>
            <a:endParaRPr lang="es-E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840329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E0BF40A7-1F5F-4905-A2B0-EA8086D8F1E6}" type="slidenum">
              <a:rPr lang="es-ES" smtClean="0"/>
              <a:pPr>
                <a:defRPr/>
              </a:pPr>
              <a:t>8</a:t>
            </a:fld>
            <a:endParaRPr lang="es-E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1551639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80F49335-F9C7-4505-99B5-7E3B56DF7999}" type="slidenum">
              <a:rPr lang="es-ES" smtClean="0"/>
              <a:pPr>
                <a:defRPr/>
              </a:pPr>
              <a:t>9</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extLst>
      <p:ext uri="{BB962C8B-B14F-4D97-AF65-F5344CB8AC3E}">
        <p14:creationId xmlns:p14="http://schemas.microsoft.com/office/powerpoint/2010/main" val="2182317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18 Forma libre"/>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A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5D2B9876-6497-4302-B943-4510C90AA043}" type="slidenum">
              <a:rPr lang="es-ES"/>
              <a:pPr>
                <a:defRPr/>
              </a:pPr>
              <a:t>‹Nº›</a:t>
            </a:fld>
            <a:endParaRPr lang="es-ES"/>
          </a:p>
        </p:txBody>
      </p:sp>
    </p:spTree>
    <p:extLst>
      <p:ext uri="{BB962C8B-B14F-4D97-AF65-F5344CB8AC3E}">
        <p14:creationId xmlns:p14="http://schemas.microsoft.com/office/powerpoint/2010/main" val="217925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C889553D-932B-4A8B-8E97-3698E52DD347}" type="slidenum">
              <a:rPr lang="es-ES"/>
              <a:pPr>
                <a:defRPr/>
              </a:pPr>
              <a:t>‹Nº›</a:t>
            </a:fld>
            <a:endParaRPr lang="es-ES"/>
          </a:p>
        </p:txBody>
      </p:sp>
    </p:spTree>
    <p:extLst>
      <p:ext uri="{BB962C8B-B14F-4D97-AF65-F5344CB8AC3E}">
        <p14:creationId xmlns:p14="http://schemas.microsoft.com/office/powerpoint/2010/main" val="22061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27D65C42-629C-4982-B1EB-09409247A958}" type="slidenum">
              <a:rPr lang="es-ES"/>
              <a:pPr>
                <a:defRPr/>
              </a:pPr>
              <a:t>‹Nº›</a:t>
            </a:fld>
            <a:endParaRPr lang="es-ES"/>
          </a:p>
        </p:txBody>
      </p:sp>
    </p:spTree>
    <p:extLst>
      <p:ext uri="{BB962C8B-B14F-4D97-AF65-F5344CB8AC3E}">
        <p14:creationId xmlns:p14="http://schemas.microsoft.com/office/powerpoint/2010/main" val="123533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632365B-494E-4EDA-BFCE-AE5351235968}" type="slidenum">
              <a:rPr lang="es-ES"/>
              <a:pPr>
                <a:defRPr/>
              </a:pPr>
              <a:t>‹Nº›</a:t>
            </a:fld>
            <a:endParaRPr lang="es-ES"/>
          </a:p>
        </p:txBody>
      </p:sp>
    </p:spTree>
    <p:extLst>
      <p:ext uri="{BB962C8B-B14F-4D97-AF65-F5344CB8AC3E}">
        <p14:creationId xmlns:p14="http://schemas.microsoft.com/office/powerpoint/2010/main" val="99117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544C8005-D78F-4B99-A86E-D216C2941F43}" type="slidenum">
              <a:rPr lang="es-ES"/>
              <a:pPr>
                <a:defRPr/>
              </a:pPr>
              <a:t>‹Nº›</a:t>
            </a:fld>
            <a:endParaRPr lang="es-ES"/>
          </a:p>
        </p:txBody>
      </p:sp>
    </p:spTree>
    <p:extLst>
      <p:ext uri="{BB962C8B-B14F-4D97-AF65-F5344CB8AC3E}">
        <p14:creationId xmlns:p14="http://schemas.microsoft.com/office/powerpoint/2010/main" val="65968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p>
            <a:r>
              <a:rPr lang="es-ES" smtClean="0"/>
              <a:t>Haga clic para modificar el estilo de título del patrón</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F93B6D95-5847-4627-A153-88C575A38302}" type="slidenum">
              <a:rPr lang="es-ES"/>
              <a:pPr>
                <a:defRPr/>
              </a:pPr>
              <a:t>‹Nº›</a:t>
            </a:fld>
            <a:endParaRPr lang="es-ES"/>
          </a:p>
        </p:txBody>
      </p:sp>
    </p:spTree>
    <p:extLst>
      <p:ext uri="{BB962C8B-B14F-4D97-AF65-F5344CB8AC3E}">
        <p14:creationId xmlns:p14="http://schemas.microsoft.com/office/powerpoint/2010/main" val="252613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4DFBFFC8-7D7E-4B0E-A1A1-87AD5EDAB314}" type="slidenum">
              <a:rPr lang="es-ES"/>
              <a:pPr>
                <a:defRPr/>
              </a:pPr>
              <a:t>‹Nº›</a:t>
            </a:fld>
            <a:endParaRPr lang="es-ES"/>
          </a:p>
        </p:txBody>
      </p:sp>
    </p:spTree>
    <p:extLst>
      <p:ext uri="{BB962C8B-B14F-4D97-AF65-F5344CB8AC3E}">
        <p14:creationId xmlns:p14="http://schemas.microsoft.com/office/powerpoint/2010/main" val="187202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C0AF5F44-2186-46EF-89A6-8FEBF2AF796D}" type="slidenum">
              <a:rPr lang="es-ES"/>
              <a:pPr>
                <a:defRPr/>
              </a:pPr>
              <a:t>‹Nº›</a:t>
            </a:fld>
            <a:endParaRPr lang="es-ES"/>
          </a:p>
        </p:txBody>
      </p:sp>
    </p:spTree>
    <p:extLst>
      <p:ext uri="{BB962C8B-B14F-4D97-AF65-F5344CB8AC3E}">
        <p14:creationId xmlns:p14="http://schemas.microsoft.com/office/powerpoint/2010/main" val="373720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2BC45366-5CBC-419C-8799-37FA98DC6FE0}" type="slidenum">
              <a:rPr lang="es-ES"/>
              <a:pPr>
                <a:defRPr/>
              </a:pPr>
              <a:t>‹Nº›</a:t>
            </a:fld>
            <a:endParaRPr lang="es-ES"/>
          </a:p>
        </p:txBody>
      </p:sp>
    </p:spTree>
    <p:extLst>
      <p:ext uri="{BB962C8B-B14F-4D97-AF65-F5344CB8AC3E}">
        <p14:creationId xmlns:p14="http://schemas.microsoft.com/office/powerpoint/2010/main" val="98491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92754E0E-9D3C-4DE7-94BE-33C4E304EA60}" type="slidenum">
              <a:rPr lang="es-ES"/>
              <a:pPr>
                <a:defRPr/>
              </a:pPr>
              <a:t>‹Nº›</a:t>
            </a:fld>
            <a:endParaRPr lang="es-ES"/>
          </a:p>
        </p:txBody>
      </p:sp>
    </p:spTree>
    <p:extLst>
      <p:ext uri="{BB962C8B-B14F-4D97-AF65-F5344CB8AC3E}">
        <p14:creationId xmlns:p14="http://schemas.microsoft.com/office/powerpoint/2010/main" val="111483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15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AR"/>
          </a:p>
        </p:txBody>
      </p:sp>
      <p:sp>
        <p:nvSpPr>
          <p:cNvPr id="7" name="6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371F476B-4767-4B44-9602-B96287E3BA11}" type="slidenum">
              <a:rPr lang="es-ES"/>
              <a:pPr>
                <a:defRPr/>
              </a:pPr>
              <a:t>‹Nº›</a:t>
            </a:fld>
            <a:endParaRPr lang="es-ES"/>
          </a:p>
        </p:txBody>
      </p:sp>
    </p:spTree>
    <p:extLst>
      <p:ext uri="{BB962C8B-B14F-4D97-AF65-F5344CB8AC3E}">
        <p14:creationId xmlns:p14="http://schemas.microsoft.com/office/powerpoint/2010/main" val="181898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11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A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9FD51F0-5A43-42C7-84BB-8B24B54B9FE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75" r:id="rId1"/>
    <p:sldLayoutId id="2147483867" r:id="rId2"/>
    <p:sldLayoutId id="2147483876" r:id="rId3"/>
    <p:sldLayoutId id="2147483868" r:id="rId4"/>
    <p:sldLayoutId id="2147483877" r:id="rId5"/>
    <p:sldLayoutId id="2147483869" r:id="rId6"/>
    <p:sldLayoutId id="2147483870" r:id="rId7"/>
    <p:sldLayoutId id="2147483878" r:id="rId8"/>
    <p:sldLayoutId id="2147483879" r:id="rId9"/>
    <p:sldLayoutId id="2147483871" r:id="rId10"/>
    <p:sldLayoutId id="214748387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gi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www.imagenestop.com/gif3/gif-universo-630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Grp="1" noChangeArrowheads="1"/>
          </p:cNvSpPr>
          <p:nvPr>
            <p:ph type="subTitle" idx="1"/>
          </p:nvPr>
        </p:nvSpPr>
        <p:spPr>
          <a:xfrm>
            <a:off x="827088" y="260648"/>
            <a:ext cx="7849368" cy="1296690"/>
          </a:xfrm>
        </p:spPr>
        <p:txBody>
          <a:bodyPr/>
          <a:lstStyle/>
          <a:p>
            <a:pPr marR="0" eaLnBrk="1" hangingPunct="1">
              <a:lnSpc>
                <a:spcPct val="80000"/>
              </a:lnSpc>
            </a:pPr>
            <a:endParaRPr lang="es-ES_tradnl" b="1" dirty="0" smtClean="0">
              <a:solidFill>
                <a:srgbClr val="990000"/>
              </a:solidFill>
            </a:endParaRPr>
          </a:p>
          <a:p>
            <a:pPr marR="0" algn="ctr" eaLnBrk="1" hangingPunct="1">
              <a:lnSpc>
                <a:spcPct val="80000"/>
              </a:lnSpc>
            </a:pPr>
            <a:r>
              <a:rPr lang="es-ES_tradnl" sz="4000" b="1" dirty="0" smtClean="0">
                <a:solidFill>
                  <a:srgbClr val="990000"/>
                </a:solidFill>
                <a:latin typeface="Arial" pitchFamily="34" charset="0"/>
                <a:cs typeface="Arial" pitchFamily="34" charset="0"/>
              </a:rPr>
              <a:t>CINEMÁTICA Y DINÁMICA</a:t>
            </a:r>
          </a:p>
          <a:p>
            <a:pPr marR="0" eaLnBrk="1" hangingPunct="1">
              <a:lnSpc>
                <a:spcPct val="80000"/>
              </a:lnSpc>
            </a:pPr>
            <a:endParaRPr lang="es-ES_tradnl" sz="2800" b="1" dirty="0" smtClean="0">
              <a:solidFill>
                <a:srgbClr val="C00000"/>
              </a:solidFill>
            </a:endParaRPr>
          </a:p>
          <a:p>
            <a:pPr marR="0" eaLnBrk="1" hangingPunct="1"/>
            <a:r>
              <a:rPr lang="es-ES_tradnl" sz="2000" dirty="0" smtClean="0">
                <a:solidFill>
                  <a:srgbClr val="C00000"/>
                </a:solidFill>
              </a:rPr>
              <a:t>  </a:t>
            </a:r>
            <a:endParaRPr lang="es-AR" sz="2000" dirty="0" smtClean="0">
              <a:solidFill>
                <a:srgbClr val="C00000"/>
              </a:solidFill>
            </a:endParaRPr>
          </a:p>
        </p:txBody>
      </p:sp>
      <p:sp>
        <p:nvSpPr>
          <p:cNvPr id="7172" name="1 CuadroTexto"/>
          <p:cNvSpPr txBox="1">
            <a:spLocks noChangeArrowheads="1"/>
          </p:cNvSpPr>
          <p:nvPr/>
        </p:nvSpPr>
        <p:spPr bwMode="auto">
          <a:xfrm>
            <a:off x="755154" y="1954307"/>
            <a:ext cx="7849294" cy="3816429"/>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2800" b="1" dirty="0">
                <a:solidFill>
                  <a:srgbClr val="FF0000"/>
                </a:solidFill>
                <a:effectLst>
                  <a:outerShdw blurRad="38100" dist="38100" dir="2700000" algn="tl">
                    <a:srgbClr val="000000">
                      <a:alpha val="43137"/>
                    </a:srgbClr>
                  </a:outerShdw>
                </a:effectLst>
              </a:rPr>
              <a:t>1-Movimiento rectilíneo uniforme.</a:t>
            </a:r>
          </a:p>
          <a:p>
            <a:pPr algn="ctr" eaLnBrk="1" hangingPunct="1"/>
            <a:r>
              <a:rPr lang="es-ES" sz="2800" b="1" dirty="0">
                <a:solidFill>
                  <a:srgbClr val="FF0000"/>
                </a:solidFill>
                <a:effectLst>
                  <a:outerShdw blurRad="38100" dist="38100" dir="2700000" algn="tl">
                    <a:srgbClr val="000000">
                      <a:alpha val="43137"/>
                    </a:srgbClr>
                  </a:outerShdw>
                </a:effectLst>
              </a:rPr>
              <a:t>2-Movimiento variado. </a:t>
            </a:r>
          </a:p>
          <a:p>
            <a:pPr algn="ctr" eaLnBrk="1" hangingPunct="1"/>
            <a:r>
              <a:rPr lang="es-ES" sz="2800" b="1" dirty="0">
                <a:solidFill>
                  <a:srgbClr val="FF0000"/>
                </a:solidFill>
                <a:effectLst>
                  <a:outerShdw blurRad="38100" dist="38100" dir="2700000" algn="tl">
                    <a:srgbClr val="000000">
                      <a:alpha val="43137"/>
                    </a:srgbClr>
                  </a:outerShdw>
                </a:effectLst>
              </a:rPr>
              <a:t>3-Leyes del movimiento rectilíneo</a:t>
            </a:r>
          </a:p>
          <a:p>
            <a:pPr algn="ctr" eaLnBrk="1" hangingPunct="1"/>
            <a:r>
              <a:rPr lang="es-ES" sz="2800" b="1" dirty="0">
                <a:solidFill>
                  <a:srgbClr val="FF0000"/>
                </a:solidFill>
                <a:effectLst>
                  <a:outerShdw blurRad="38100" dist="38100" dir="2700000" algn="tl">
                    <a:srgbClr val="000000">
                      <a:alpha val="43137"/>
                    </a:srgbClr>
                  </a:outerShdw>
                </a:effectLst>
              </a:rPr>
              <a:t>    uniformemente variado. </a:t>
            </a:r>
          </a:p>
          <a:p>
            <a:pPr algn="ctr" eaLnBrk="1" hangingPunct="1"/>
            <a:r>
              <a:rPr lang="es-ES" sz="2800" b="1" dirty="0">
                <a:solidFill>
                  <a:srgbClr val="FF0000"/>
                </a:solidFill>
                <a:effectLst>
                  <a:outerShdw blurRad="38100" dist="38100" dir="2700000" algn="tl">
                    <a:srgbClr val="000000">
                      <a:alpha val="43137"/>
                    </a:srgbClr>
                  </a:outerShdw>
                </a:effectLst>
              </a:rPr>
              <a:t>4-Caída Libre en el Vacío. </a:t>
            </a:r>
          </a:p>
          <a:p>
            <a:pPr algn="ctr" eaLnBrk="1" hangingPunct="1"/>
            <a:r>
              <a:rPr lang="es-ES" sz="2800" b="1" dirty="0">
                <a:solidFill>
                  <a:srgbClr val="FF0000"/>
                </a:solidFill>
                <a:effectLst>
                  <a:outerShdw blurRad="38100" dist="38100" dir="2700000" algn="tl">
                    <a:srgbClr val="000000">
                      <a:alpha val="43137"/>
                    </a:srgbClr>
                  </a:outerShdw>
                </a:effectLst>
              </a:rPr>
              <a:t>5-Tiro Vertical. </a:t>
            </a:r>
          </a:p>
          <a:p>
            <a:pPr algn="ctr" eaLnBrk="1" hangingPunct="1"/>
            <a:r>
              <a:rPr lang="es-ES" sz="2800" b="1" dirty="0">
                <a:solidFill>
                  <a:srgbClr val="FF0000"/>
                </a:solidFill>
                <a:effectLst>
                  <a:outerShdw blurRad="38100" dist="38100" dir="2700000" algn="tl">
                    <a:srgbClr val="000000">
                      <a:alpha val="43137"/>
                    </a:srgbClr>
                  </a:outerShdw>
                </a:effectLst>
              </a:rPr>
              <a:t>6-Movimiento Circular Uniforme. </a:t>
            </a:r>
          </a:p>
          <a:p>
            <a:pPr algn="ctr" eaLnBrk="1" hangingPunct="1"/>
            <a:r>
              <a:rPr lang="es-ES" sz="2800" b="1" dirty="0">
                <a:solidFill>
                  <a:srgbClr val="FF0000"/>
                </a:solidFill>
                <a:effectLst>
                  <a:outerShdw blurRad="38100" dist="38100" dir="2700000" algn="tl">
                    <a:srgbClr val="000000">
                      <a:alpha val="43137"/>
                    </a:srgbClr>
                  </a:outerShdw>
                </a:effectLst>
              </a:rPr>
              <a:t>7-Movimiento armónico simple </a:t>
            </a:r>
          </a:p>
          <a:p>
            <a:pPr eaLnBrk="1" hangingPunct="1"/>
            <a:endParaRPr lang="es-AR" dirty="0">
              <a:effectLst>
                <a:outerShdw blurRad="38100" dist="38100" dir="2700000" algn="tl">
                  <a:srgbClr val="000000">
                    <a:alpha val="43137"/>
                  </a:srgbClr>
                </a:outerShdw>
              </a:effectLst>
            </a:endParaRPr>
          </a:p>
        </p:txBody>
      </p:sp>
      <p:sp>
        <p:nvSpPr>
          <p:cNvPr id="3" name="2 CuadroTexto"/>
          <p:cNvSpPr txBox="1"/>
          <p:nvPr/>
        </p:nvSpPr>
        <p:spPr>
          <a:xfrm>
            <a:off x="0" y="5733256"/>
            <a:ext cx="9144000" cy="707886"/>
          </a:xfrm>
          <a:prstGeom prst="rect">
            <a:avLst/>
          </a:prstGeom>
          <a:noFill/>
        </p:spPr>
        <p:txBody>
          <a:bodyPr wrap="square" rtlCol="0">
            <a:spAutoFit/>
          </a:bodyPr>
          <a:lstStyle/>
          <a:p>
            <a:pPr algn="ctr"/>
            <a:r>
              <a:rPr lang="es-AR" sz="4000" b="1" dirty="0" smtClean="0">
                <a:solidFill>
                  <a:srgbClr val="990000"/>
                </a:solidFill>
              </a:rPr>
              <a:t>CÁTEDRA DE FÍSICA FAUD-UNC</a:t>
            </a:r>
            <a:endParaRPr lang="es-AR" sz="4000" b="1" dirty="0">
              <a:solidFill>
                <a:srgbClr val="99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4" name="Rectangle 12"/>
          <p:cNvSpPr>
            <a:spLocks noChangeArrowheads="1"/>
          </p:cNvSpPr>
          <p:nvPr/>
        </p:nvSpPr>
        <p:spPr bwMode="auto">
          <a:xfrm>
            <a:off x="250825" y="2205038"/>
            <a:ext cx="2520950" cy="12954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pPr>
            <a:endParaRPr lang="es-ES_tradnl" sz="2800">
              <a:solidFill>
                <a:schemeClr val="bg1"/>
              </a:solidFill>
            </a:endParaRPr>
          </a:p>
        </p:txBody>
      </p:sp>
      <p:sp>
        <p:nvSpPr>
          <p:cNvPr id="30735" name="Line 13"/>
          <p:cNvSpPr>
            <a:spLocks noChangeShapeType="1"/>
          </p:cNvSpPr>
          <p:nvPr/>
        </p:nvSpPr>
        <p:spPr bwMode="auto">
          <a:xfrm>
            <a:off x="287337" y="1484313"/>
            <a:ext cx="8497888" cy="0"/>
          </a:xfrm>
          <a:prstGeom prst="line">
            <a:avLst/>
          </a:prstGeom>
          <a:noFill/>
          <a:ln w="57150" cap="sq">
            <a:solidFill>
              <a:srgbClr val="000099"/>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0736" name="Line 14"/>
          <p:cNvSpPr>
            <a:spLocks noChangeShapeType="1"/>
          </p:cNvSpPr>
          <p:nvPr/>
        </p:nvSpPr>
        <p:spPr bwMode="auto">
          <a:xfrm>
            <a:off x="250825" y="3500438"/>
            <a:ext cx="8497888"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0737" name="Line 15"/>
          <p:cNvSpPr>
            <a:spLocks noChangeShapeType="1"/>
          </p:cNvSpPr>
          <p:nvPr/>
        </p:nvSpPr>
        <p:spPr bwMode="auto">
          <a:xfrm>
            <a:off x="250825" y="4856163"/>
            <a:ext cx="8497888"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4" name="3 Grupo"/>
          <p:cNvGrpSpPr/>
          <p:nvPr/>
        </p:nvGrpSpPr>
        <p:grpSpPr>
          <a:xfrm>
            <a:off x="250825" y="1484313"/>
            <a:ext cx="8497888" cy="4032250"/>
            <a:chOff x="250825" y="1484313"/>
            <a:chExt cx="8497888" cy="4032250"/>
          </a:xfrm>
        </p:grpSpPr>
        <p:sp>
          <p:nvSpPr>
            <p:cNvPr id="30739" name="Line 17"/>
            <p:cNvSpPr>
              <a:spLocks noChangeShapeType="1"/>
            </p:cNvSpPr>
            <p:nvPr/>
          </p:nvSpPr>
          <p:spPr bwMode="auto">
            <a:xfrm>
              <a:off x="250825" y="1511301"/>
              <a:ext cx="0" cy="4005262"/>
            </a:xfrm>
            <a:prstGeom prst="line">
              <a:avLst/>
            </a:prstGeom>
            <a:noFill/>
            <a:ln w="57150" cap="sq">
              <a:solidFill>
                <a:srgbClr val="000099"/>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 name="2 Grupo"/>
            <p:cNvGrpSpPr/>
            <p:nvPr/>
          </p:nvGrpSpPr>
          <p:grpSpPr>
            <a:xfrm>
              <a:off x="250825" y="1484313"/>
              <a:ext cx="8497888" cy="4032250"/>
              <a:chOff x="250825" y="2205038"/>
              <a:chExt cx="8497888" cy="4032250"/>
            </a:xfrm>
          </p:grpSpPr>
          <p:sp>
            <p:nvSpPr>
              <p:cNvPr id="30726" name="Rectangle 4"/>
              <p:cNvSpPr>
                <a:spLocks noChangeArrowheads="1"/>
              </p:cNvSpPr>
              <p:nvPr/>
            </p:nvSpPr>
            <p:spPr bwMode="auto">
              <a:xfrm>
                <a:off x="5665788" y="4856163"/>
                <a:ext cx="3082925" cy="1354137"/>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pPr>
                <a:r>
                  <a:rPr lang="es-ES_tradnl" sz="2800" b="1"/>
                  <a:t>d = v</a:t>
                </a:r>
                <a:r>
                  <a:rPr lang="es-ES_tradnl" sz="2800" b="1" baseline="-25000"/>
                  <a:t>0</a:t>
                </a:r>
                <a:r>
                  <a:rPr lang="es-ES_tradnl" sz="2800" b="1"/>
                  <a:t> .t -½ g. t</a:t>
                </a:r>
                <a:r>
                  <a:rPr lang="es-ES_tradnl" sz="2800" b="1" baseline="30000"/>
                  <a:t>2</a:t>
                </a:r>
                <a:endParaRPr lang="es-ES" sz="2800" b="1" baseline="30000"/>
              </a:p>
            </p:txBody>
          </p:sp>
          <p:sp>
            <p:nvSpPr>
              <p:cNvPr id="30727" name="Rectangle 5"/>
              <p:cNvSpPr>
                <a:spLocks noChangeArrowheads="1"/>
              </p:cNvSpPr>
              <p:nvPr/>
            </p:nvSpPr>
            <p:spPr bwMode="auto">
              <a:xfrm>
                <a:off x="2771775" y="4856163"/>
                <a:ext cx="2894013" cy="1354137"/>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pPr>
                <a:r>
                  <a:rPr lang="es-ES_tradnl" sz="2800" b="1"/>
                  <a:t>d = v</a:t>
                </a:r>
                <a:r>
                  <a:rPr lang="es-ES_tradnl" sz="2800" b="1" baseline="-25000"/>
                  <a:t>0</a:t>
                </a:r>
                <a:r>
                  <a:rPr lang="es-ES_tradnl" sz="2800" b="1"/>
                  <a:t>.t + ½ a.t</a:t>
                </a:r>
                <a:r>
                  <a:rPr lang="es-ES_tradnl" sz="2800" b="1" baseline="30000"/>
                  <a:t>2</a:t>
                </a:r>
                <a:endParaRPr lang="es-ES" sz="2800" b="1" baseline="30000"/>
              </a:p>
            </p:txBody>
          </p:sp>
          <p:sp>
            <p:nvSpPr>
              <p:cNvPr id="30728" name="Rectangle 6"/>
              <p:cNvSpPr>
                <a:spLocks noChangeArrowheads="1"/>
              </p:cNvSpPr>
              <p:nvPr/>
            </p:nvSpPr>
            <p:spPr bwMode="auto">
              <a:xfrm>
                <a:off x="250825" y="4856163"/>
                <a:ext cx="2520950" cy="1354137"/>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pPr>
                <a:r>
                  <a:rPr lang="es-ES_tradnl" sz="2800" b="1"/>
                  <a:t>DISTANCIA</a:t>
                </a:r>
                <a:endParaRPr lang="es-ES" sz="2800" b="1"/>
              </a:p>
            </p:txBody>
          </p:sp>
          <p:sp>
            <p:nvSpPr>
              <p:cNvPr id="30729" name="Rectangle 7"/>
              <p:cNvSpPr>
                <a:spLocks noChangeArrowheads="1"/>
              </p:cNvSpPr>
              <p:nvPr/>
            </p:nvSpPr>
            <p:spPr bwMode="auto">
              <a:xfrm>
                <a:off x="5665788" y="3500438"/>
                <a:ext cx="3082925" cy="1355725"/>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pPr>
                <a:r>
                  <a:rPr lang="es-ES_tradnl" sz="2800" b="1"/>
                  <a:t>v = v</a:t>
                </a:r>
                <a:r>
                  <a:rPr lang="es-ES_tradnl" sz="2800" b="1" baseline="-25000"/>
                  <a:t>0</a:t>
                </a:r>
                <a:r>
                  <a:rPr lang="es-ES_tradnl" sz="2800" b="1"/>
                  <a:t>- g.t</a:t>
                </a:r>
                <a:endParaRPr lang="es-ES" sz="2800" b="1"/>
              </a:p>
            </p:txBody>
          </p:sp>
          <p:sp>
            <p:nvSpPr>
              <p:cNvPr id="30730" name="Rectangle 8"/>
              <p:cNvSpPr>
                <a:spLocks noChangeArrowheads="1"/>
              </p:cNvSpPr>
              <p:nvPr/>
            </p:nvSpPr>
            <p:spPr bwMode="auto">
              <a:xfrm>
                <a:off x="2771775" y="3500438"/>
                <a:ext cx="2894013" cy="1355725"/>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pPr>
                <a:r>
                  <a:rPr lang="es-ES_tradnl" sz="2800" b="1"/>
                  <a:t>v = v</a:t>
                </a:r>
                <a:r>
                  <a:rPr lang="es-ES_tradnl" sz="2800" b="1" baseline="-25000"/>
                  <a:t>0</a:t>
                </a:r>
                <a:r>
                  <a:rPr lang="es-ES_tradnl" sz="2800" b="1"/>
                  <a:t> + a.t</a:t>
                </a:r>
                <a:endParaRPr lang="es-ES" sz="2800" b="1"/>
              </a:p>
            </p:txBody>
          </p:sp>
          <p:sp>
            <p:nvSpPr>
              <p:cNvPr id="30731" name="Rectangle 9"/>
              <p:cNvSpPr>
                <a:spLocks noChangeArrowheads="1"/>
              </p:cNvSpPr>
              <p:nvPr/>
            </p:nvSpPr>
            <p:spPr bwMode="auto">
              <a:xfrm>
                <a:off x="250825" y="3500438"/>
                <a:ext cx="2520950" cy="1355725"/>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pPr>
                <a:r>
                  <a:rPr lang="es-ES_tradnl" sz="2800" b="1"/>
                  <a:t>VELOCIDAD</a:t>
                </a:r>
                <a:endParaRPr lang="es-ES" sz="2800" b="1"/>
              </a:p>
            </p:txBody>
          </p:sp>
          <p:sp>
            <p:nvSpPr>
              <p:cNvPr id="30732" name="Rectangle 10"/>
              <p:cNvSpPr>
                <a:spLocks noChangeArrowheads="1"/>
              </p:cNvSpPr>
              <p:nvPr/>
            </p:nvSpPr>
            <p:spPr bwMode="auto">
              <a:xfrm>
                <a:off x="5665788" y="2205038"/>
                <a:ext cx="3082925" cy="1295400"/>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spcBef>
                    <a:spcPct val="20000"/>
                  </a:spcBef>
                </a:pPr>
                <a:r>
                  <a:rPr lang="es-ES_tradnl" sz="2800" b="1"/>
                  <a:t>TIRO VERTICAL</a:t>
                </a:r>
                <a:endParaRPr lang="es-ES" sz="2800" b="1"/>
              </a:p>
            </p:txBody>
          </p:sp>
          <p:sp>
            <p:nvSpPr>
              <p:cNvPr id="30733" name="Rectangle 11"/>
              <p:cNvSpPr>
                <a:spLocks noChangeArrowheads="1"/>
              </p:cNvSpPr>
              <p:nvPr/>
            </p:nvSpPr>
            <p:spPr bwMode="auto">
              <a:xfrm>
                <a:off x="2771775" y="2205038"/>
                <a:ext cx="2894013" cy="1295400"/>
              </a:xfrm>
              <a:prstGeom prst="rect">
                <a:avLst/>
              </a:prstGeom>
              <a:noFill/>
              <a:ln w="5715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spcBef>
                    <a:spcPct val="20000"/>
                  </a:spcBef>
                </a:pPr>
                <a:r>
                  <a:rPr lang="es-ES_tradnl" sz="2800" b="1"/>
                  <a:t>MRUV</a:t>
                </a:r>
                <a:endParaRPr lang="es-ES" sz="2800" b="1"/>
              </a:p>
            </p:txBody>
          </p:sp>
          <p:sp>
            <p:nvSpPr>
              <p:cNvPr id="30740" name="Line 18"/>
              <p:cNvSpPr>
                <a:spLocks noChangeShapeType="1"/>
              </p:cNvSpPr>
              <p:nvPr/>
            </p:nvSpPr>
            <p:spPr bwMode="auto">
              <a:xfrm>
                <a:off x="2771775" y="2205038"/>
                <a:ext cx="0" cy="4032250"/>
              </a:xfrm>
              <a:prstGeom prst="line">
                <a:avLst/>
              </a:prstGeom>
              <a:noFill/>
              <a:ln w="57150">
                <a:solidFill>
                  <a:srgbClr val="000099"/>
                </a:solidFill>
                <a:round/>
                <a:headEnd/>
                <a:tailEnd/>
              </a:ln>
              <a:extLst>
                <a:ext uri="{909E8E84-426E-40DD-AFC4-6F175D3DCCD1}">
                  <a14:hiddenFill xmlns:a14="http://schemas.microsoft.com/office/drawing/2010/main">
                    <a:noFill/>
                  </a14:hiddenFill>
                </a:ext>
              </a:extLst>
            </p:spPr>
            <p:txBody>
              <a:bodyPr/>
              <a:lstStyle/>
              <a:p>
                <a:endParaRPr lang="es-AR"/>
              </a:p>
            </p:txBody>
          </p:sp>
        </p:grpSp>
      </p:grpSp>
      <p:sp>
        <p:nvSpPr>
          <p:cNvPr id="21" name="Rectangle 2"/>
          <p:cNvSpPr txBox="1">
            <a:spLocks noChangeArrowheads="1"/>
          </p:cNvSpPr>
          <p:nvPr/>
        </p:nvSpPr>
        <p:spPr>
          <a:xfrm>
            <a:off x="0" y="-1"/>
            <a:ext cx="9144000" cy="1268413"/>
          </a:xfrm>
          <a:prstGeom prst="rect">
            <a:avLst/>
          </a:prstGeom>
          <a:solidFill>
            <a:srgbClr val="000099"/>
          </a:solidFill>
        </p:spPr>
        <p:txBody>
          <a:bodyPr vert="horz" rtlCol="0" anchor="ctr">
            <a:normAutofit fontScale="975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TIRO VERTICAL-M.U.V.</a:t>
            </a:r>
          </a:p>
          <a:p>
            <a:pPr algn="ctr" eaLnBrk="1" fontAlgn="auto" hangingPunct="1">
              <a:spcAft>
                <a:spcPts val="0"/>
              </a:spcAft>
              <a:defRPr/>
            </a:pPr>
            <a:r>
              <a:rPr lang="es-ES" sz="4000" dirty="0" smtClean="0">
                <a:solidFill>
                  <a:schemeClr val="bg1"/>
                </a:solidFill>
                <a:latin typeface="Arial" pitchFamily="34" charset="0"/>
                <a:cs typeface="Arial" pitchFamily="34" charset="0"/>
              </a:rPr>
              <a:t>ECUACIONES ( V inicial ≠0; a=-g)</a:t>
            </a:r>
          </a:p>
        </p:txBody>
      </p:sp>
    </p:spTree>
  </p:cSld>
  <p:clrMapOvr>
    <a:masterClrMapping/>
  </p:clrMapOvr>
  <p:transition advTm="12497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Line 5"/>
          <p:cNvSpPr>
            <a:spLocks noChangeShapeType="1"/>
          </p:cNvSpPr>
          <p:nvPr/>
        </p:nvSpPr>
        <p:spPr bwMode="auto">
          <a:xfrm flipV="1">
            <a:off x="1763713" y="1557338"/>
            <a:ext cx="0" cy="47529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AR"/>
          </a:p>
        </p:txBody>
      </p:sp>
      <p:pic>
        <p:nvPicPr>
          <p:cNvPr id="31748" name="Picture 6"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3700" y="6318250"/>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7"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31900"/>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Line 8"/>
          <p:cNvSpPr>
            <a:spLocks noChangeShapeType="1"/>
          </p:cNvSpPr>
          <p:nvPr/>
        </p:nvSpPr>
        <p:spPr bwMode="auto">
          <a:xfrm flipV="1">
            <a:off x="1763713" y="5084763"/>
            <a:ext cx="0" cy="122555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1751" name="Text Box 9"/>
          <p:cNvSpPr txBox="1">
            <a:spLocks noChangeArrowheads="1"/>
          </p:cNvSpPr>
          <p:nvPr/>
        </p:nvSpPr>
        <p:spPr bwMode="auto">
          <a:xfrm>
            <a:off x="539750" y="5516563"/>
            <a:ext cx="647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3200"/>
              <a:t>V</a:t>
            </a:r>
            <a:r>
              <a:rPr lang="es-ES_tradnl" sz="3200" baseline="-25000"/>
              <a:t>0</a:t>
            </a:r>
            <a:endParaRPr lang="es-ES" sz="3200" baseline="-25000"/>
          </a:p>
        </p:txBody>
      </p:sp>
      <p:sp>
        <p:nvSpPr>
          <p:cNvPr id="31752" name="Text Box 10"/>
          <p:cNvSpPr txBox="1">
            <a:spLocks noChangeArrowheads="1"/>
          </p:cNvSpPr>
          <p:nvPr/>
        </p:nvSpPr>
        <p:spPr bwMode="auto">
          <a:xfrm>
            <a:off x="2051050" y="1311275"/>
            <a:ext cx="1144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3200" dirty="0">
                <a:solidFill>
                  <a:srgbClr val="000099"/>
                </a:solidFill>
              </a:rPr>
              <a:t>V = 0</a:t>
            </a:r>
            <a:endParaRPr lang="es-ES" sz="3200" dirty="0">
              <a:solidFill>
                <a:srgbClr val="000099"/>
              </a:solidFill>
            </a:endParaRPr>
          </a:p>
        </p:txBody>
      </p:sp>
      <p:sp>
        <p:nvSpPr>
          <p:cNvPr id="115724" name="AutoShape 12"/>
          <p:cNvSpPr>
            <a:spLocks noChangeArrowheads="1"/>
          </p:cNvSpPr>
          <p:nvPr/>
        </p:nvSpPr>
        <p:spPr bwMode="auto">
          <a:xfrm>
            <a:off x="3419475" y="1484313"/>
            <a:ext cx="1296988" cy="215900"/>
          </a:xfrm>
          <a:prstGeom prst="rightArrow">
            <a:avLst>
              <a:gd name="adj1" fmla="val 50000"/>
              <a:gd name="adj2" fmla="val 150184"/>
            </a:avLst>
          </a:prstGeom>
          <a:solidFill>
            <a:schemeClr val="bg1"/>
          </a:solidFill>
          <a:ln w="38100">
            <a:solidFill>
              <a:srgbClr val="33CC33"/>
            </a:solidFill>
            <a:miter lim="800000"/>
            <a:headEnd/>
            <a:tailEnd/>
          </a:ln>
        </p:spPr>
        <p:txBody>
          <a:bodyPr wrap="none" anchor="ctr"/>
          <a:lstStyle/>
          <a:p>
            <a:pPr algn="r"/>
            <a:endParaRPr lang="es-AR">
              <a:solidFill>
                <a:srgbClr val="000099"/>
              </a:solidFill>
            </a:endParaRPr>
          </a:p>
        </p:txBody>
      </p:sp>
      <p:sp>
        <p:nvSpPr>
          <p:cNvPr id="115725" name="Text Box 13"/>
          <p:cNvSpPr txBox="1">
            <a:spLocks noChangeArrowheads="1"/>
          </p:cNvSpPr>
          <p:nvPr/>
        </p:nvSpPr>
        <p:spPr bwMode="auto">
          <a:xfrm>
            <a:off x="4859338" y="1239838"/>
            <a:ext cx="244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3200" dirty="0">
                <a:solidFill>
                  <a:srgbClr val="000099"/>
                </a:solidFill>
              </a:rPr>
              <a:t>V</a:t>
            </a:r>
            <a:r>
              <a:rPr lang="es-ES_tradnl" sz="3200" baseline="-25000" dirty="0">
                <a:solidFill>
                  <a:srgbClr val="000099"/>
                </a:solidFill>
              </a:rPr>
              <a:t>0</a:t>
            </a:r>
            <a:r>
              <a:rPr lang="es-ES_tradnl" sz="3200" dirty="0">
                <a:solidFill>
                  <a:srgbClr val="000099"/>
                </a:solidFill>
              </a:rPr>
              <a:t> – g . t = 0</a:t>
            </a:r>
            <a:endParaRPr lang="es-ES" sz="3200" dirty="0">
              <a:solidFill>
                <a:srgbClr val="000099"/>
              </a:solidFill>
            </a:endParaRPr>
          </a:p>
        </p:txBody>
      </p:sp>
      <p:sp>
        <p:nvSpPr>
          <p:cNvPr id="115726" name="AutoShape 14"/>
          <p:cNvSpPr>
            <a:spLocks noChangeArrowheads="1"/>
          </p:cNvSpPr>
          <p:nvPr/>
        </p:nvSpPr>
        <p:spPr bwMode="auto">
          <a:xfrm>
            <a:off x="6084888" y="1844675"/>
            <a:ext cx="215900" cy="1439863"/>
          </a:xfrm>
          <a:prstGeom prst="downArrow">
            <a:avLst>
              <a:gd name="adj1" fmla="val 50000"/>
              <a:gd name="adj2" fmla="val 166728"/>
            </a:avLst>
          </a:prstGeom>
          <a:solidFill>
            <a:schemeClr val="bg1"/>
          </a:solidFill>
          <a:ln w="38100">
            <a:solidFill>
              <a:srgbClr val="33CC33"/>
            </a:solidFill>
            <a:miter lim="800000"/>
            <a:headEnd/>
            <a:tailEnd/>
          </a:ln>
        </p:spPr>
        <p:txBody>
          <a:bodyPr wrap="none" anchor="ctr"/>
          <a:lstStyle/>
          <a:p>
            <a:pPr algn="r"/>
            <a:endParaRPr lang="es-AR"/>
          </a:p>
        </p:txBody>
      </p:sp>
      <p:sp>
        <p:nvSpPr>
          <p:cNvPr id="115727" name="Text Box 15"/>
          <p:cNvSpPr txBox="1">
            <a:spLocks noChangeArrowheads="1"/>
          </p:cNvSpPr>
          <p:nvPr/>
        </p:nvSpPr>
        <p:spPr bwMode="auto">
          <a:xfrm>
            <a:off x="5508625" y="3284538"/>
            <a:ext cx="1647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3200" dirty="0">
                <a:solidFill>
                  <a:srgbClr val="000099"/>
                </a:solidFill>
              </a:rPr>
              <a:t>V</a:t>
            </a:r>
            <a:r>
              <a:rPr lang="es-ES_tradnl" sz="3200" baseline="-25000" dirty="0">
                <a:solidFill>
                  <a:srgbClr val="000099"/>
                </a:solidFill>
              </a:rPr>
              <a:t>0</a:t>
            </a:r>
            <a:r>
              <a:rPr lang="es-ES_tradnl" sz="3200" dirty="0">
                <a:solidFill>
                  <a:srgbClr val="000099"/>
                </a:solidFill>
              </a:rPr>
              <a:t> = g .t</a:t>
            </a:r>
            <a:endParaRPr lang="es-ES" sz="3200" dirty="0">
              <a:solidFill>
                <a:srgbClr val="000099"/>
              </a:solidFill>
            </a:endParaRPr>
          </a:p>
        </p:txBody>
      </p:sp>
      <p:sp>
        <p:nvSpPr>
          <p:cNvPr id="115728" name="AutoShape 16"/>
          <p:cNvSpPr>
            <a:spLocks noChangeArrowheads="1"/>
          </p:cNvSpPr>
          <p:nvPr/>
        </p:nvSpPr>
        <p:spPr bwMode="auto">
          <a:xfrm>
            <a:off x="6084888" y="3789363"/>
            <a:ext cx="215900" cy="1439862"/>
          </a:xfrm>
          <a:prstGeom prst="downArrow">
            <a:avLst>
              <a:gd name="adj1" fmla="val 50000"/>
              <a:gd name="adj2" fmla="val 166728"/>
            </a:avLst>
          </a:prstGeom>
          <a:solidFill>
            <a:schemeClr val="bg1"/>
          </a:solidFill>
          <a:ln w="38100">
            <a:solidFill>
              <a:srgbClr val="33CC33"/>
            </a:solidFill>
            <a:miter lim="800000"/>
            <a:headEnd/>
            <a:tailEnd/>
          </a:ln>
        </p:spPr>
        <p:txBody>
          <a:bodyPr wrap="none" anchor="ctr"/>
          <a:lstStyle/>
          <a:p>
            <a:pPr algn="r"/>
            <a:endParaRPr lang="es-AR"/>
          </a:p>
        </p:txBody>
      </p:sp>
      <p:sp>
        <p:nvSpPr>
          <p:cNvPr id="115729" name="Text Box 17"/>
          <p:cNvSpPr txBox="1">
            <a:spLocks noChangeArrowheads="1"/>
          </p:cNvSpPr>
          <p:nvPr/>
        </p:nvSpPr>
        <p:spPr bwMode="auto">
          <a:xfrm>
            <a:off x="5435600" y="5373688"/>
            <a:ext cx="19446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3200" dirty="0" err="1">
                <a:solidFill>
                  <a:srgbClr val="000099"/>
                </a:solidFill>
              </a:rPr>
              <a:t>t</a:t>
            </a:r>
            <a:r>
              <a:rPr lang="es-ES_tradnl" sz="3200" baseline="-25000" dirty="0" err="1">
                <a:solidFill>
                  <a:srgbClr val="000099"/>
                </a:solidFill>
              </a:rPr>
              <a:t>m</a:t>
            </a:r>
            <a:r>
              <a:rPr lang="es-ES_tradnl" sz="3200" dirty="0">
                <a:solidFill>
                  <a:srgbClr val="000099"/>
                </a:solidFill>
              </a:rPr>
              <a:t> = V</a:t>
            </a:r>
            <a:r>
              <a:rPr lang="es-ES_tradnl" sz="3200" baseline="-25000" dirty="0">
                <a:solidFill>
                  <a:srgbClr val="000099"/>
                </a:solidFill>
              </a:rPr>
              <a:t>0</a:t>
            </a:r>
            <a:r>
              <a:rPr lang="es-ES_tradnl" sz="3200" dirty="0">
                <a:solidFill>
                  <a:srgbClr val="000099"/>
                </a:solidFill>
              </a:rPr>
              <a:t>/g</a:t>
            </a:r>
            <a:endParaRPr lang="es-ES" sz="3200" dirty="0">
              <a:solidFill>
                <a:srgbClr val="000099"/>
              </a:solidFill>
            </a:endParaRPr>
          </a:p>
        </p:txBody>
      </p:sp>
      <p:sp>
        <p:nvSpPr>
          <p:cNvPr id="31759" name="Line 18"/>
          <p:cNvSpPr>
            <a:spLocks noChangeShapeType="1"/>
          </p:cNvSpPr>
          <p:nvPr/>
        </p:nvSpPr>
        <p:spPr bwMode="auto">
          <a:xfrm>
            <a:off x="0" y="1125538"/>
            <a:ext cx="91440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17" name="Rectangle 2"/>
          <p:cNvSpPr txBox="1">
            <a:spLocks noChangeArrowheads="1"/>
          </p:cNvSpPr>
          <p:nvPr/>
        </p:nvSpPr>
        <p:spPr>
          <a:xfrm>
            <a:off x="0" y="-1"/>
            <a:ext cx="9144000" cy="908721"/>
          </a:xfrm>
          <a:prstGeom prst="rect">
            <a:avLst/>
          </a:prstGeom>
          <a:solidFill>
            <a:srgbClr val="000099"/>
          </a:solidFill>
        </p:spPr>
        <p:txBody>
          <a:bodyPr vert="horz" rtlCol="0" anchor="ctr">
            <a:normAutofit fontScale="900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TIRO VERTICAL-M.U.V.</a:t>
            </a:r>
          </a:p>
          <a:p>
            <a:pPr algn="ctr" eaLnBrk="1" fontAlgn="auto" hangingPunct="1">
              <a:spcAft>
                <a:spcPts val="0"/>
              </a:spcAft>
              <a:defRPr/>
            </a:pPr>
            <a:r>
              <a:rPr lang="es-ES" sz="2200" dirty="0" smtClean="0">
                <a:solidFill>
                  <a:schemeClr val="bg1"/>
                </a:solidFill>
                <a:latin typeface="Arial" pitchFamily="34" charset="0"/>
                <a:cs typeface="Arial" pitchFamily="34" charset="0"/>
              </a:rPr>
              <a:t>Tiempo que tarda el móvil en alcanzar la altura máxima (altura=distancia)</a:t>
            </a:r>
          </a:p>
        </p:txBody>
      </p:sp>
    </p:spTree>
    <p:custDataLst>
      <p:tags r:id="rId1"/>
    </p:custDataLst>
  </p:cSld>
  <p:clrMapOvr>
    <a:masterClrMapping/>
  </p:clrMapOvr>
  <p:transition advTm="106760">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5724"/>
                                        </p:tgtEl>
                                        <p:attrNameLst>
                                          <p:attrName>style.visibility</p:attrName>
                                        </p:attrNameLst>
                                      </p:cBhvr>
                                      <p:to>
                                        <p:strVal val="visible"/>
                                      </p:to>
                                    </p:set>
                                    <p:animEffect transition="in" filter="box(in)">
                                      <p:cBhvr>
                                        <p:cTn id="7" dur="500"/>
                                        <p:tgtEl>
                                          <p:spTgt spid="115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5725"/>
                                        </p:tgtEl>
                                        <p:attrNameLst>
                                          <p:attrName>style.visibility</p:attrName>
                                        </p:attrNameLst>
                                      </p:cBhvr>
                                      <p:to>
                                        <p:strVal val="visible"/>
                                      </p:to>
                                    </p:set>
                                    <p:animEffect transition="in" filter="box(in)">
                                      <p:cBhvr>
                                        <p:cTn id="12" dur="500"/>
                                        <p:tgtEl>
                                          <p:spTgt spid="115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5726"/>
                                        </p:tgtEl>
                                        <p:attrNameLst>
                                          <p:attrName>style.visibility</p:attrName>
                                        </p:attrNameLst>
                                      </p:cBhvr>
                                      <p:to>
                                        <p:strVal val="visible"/>
                                      </p:to>
                                    </p:set>
                                    <p:animEffect transition="in" filter="box(in)">
                                      <p:cBhvr>
                                        <p:cTn id="17" dur="500"/>
                                        <p:tgtEl>
                                          <p:spTgt spid="1157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5727"/>
                                        </p:tgtEl>
                                        <p:attrNameLst>
                                          <p:attrName>style.visibility</p:attrName>
                                        </p:attrNameLst>
                                      </p:cBhvr>
                                      <p:to>
                                        <p:strVal val="visible"/>
                                      </p:to>
                                    </p:set>
                                    <p:animEffect transition="in" filter="box(in)">
                                      <p:cBhvr>
                                        <p:cTn id="22" dur="500"/>
                                        <p:tgtEl>
                                          <p:spTgt spid="1157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5728"/>
                                        </p:tgtEl>
                                        <p:attrNameLst>
                                          <p:attrName>style.visibility</p:attrName>
                                        </p:attrNameLst>
                                      </p:cBhvr>
                                      <p:to>
                                        <p:strVal val="visible"/>
                                      </p:to>
                                    </p:set>
                                    <p:animEffect transition="in" filter="box(in)">
                                      <p:cBhvr>
                                        <p:cTn id="27" dur="500"/>
                                        <p:tgtEl>
                                          <p:spTgt spid="1157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5729"/>
                                        </p:tgtEl>
                                        <p:attrNameLst>
                                          <p:attrName>style.visibility</p:attrName>
                                        </p:attrNameLst>
                                      </p:cBhvr>
                                      <p:to>
                                        <p:strVal val="visible"/>
                                      </p:to>
                                    </p:set>
                                    <p:animEffect transition="in" filter="box(in)">
                                      <p:cBhvr>
                                        <p:cTn id="32" dur="500"/>
                                        <p:tgtEl>
                                          <p:spTgt spid="115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4" grpId="0" animBg="1"/>
      <p:bldP spid="115725" grpId="0"/>
      <p:bldP spid="115726" grpId="0" animBg="1"/>
      <p:bldP spid="115727" grpId="0"/>
      <p:bldP spid="115728" grpId="0" animBg="1"/>
      <p:bldP spid="1157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9"/>
          <p:cNvSpPr txBox="1">
            <a:spLocks noChangeArrowheads="1"/>
          </p:cNvSpPr>
          <p:nvPr/>
        </p:nvSpPr>
        <p:spPr bwMode="auto">
          <a:xfrm>
            <a:off x="879475" y="1576388"/>
            <a:ext cx="77247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400" dirty="0"/>
              <a:t>Se calcula sustituyendo el valor </a:t>
            </a:r>
            <a:r>
              <a:rPr lang="es-ES_tradnl" sz="2400" b="1" dirty="0" err="1">
                <a:solidFill>
                  <a:srgbClr val="000099"/>
                </a:solidFill>
              </a:rPr>
              <a:t>t</a:t>
            </a:r>
            <a:r>
              <a:rPr lang="es-ES_tradnl" sz="2400" b="1" baseline="-25000" dirty="0" err="1">
                <a:solidFill>
                  <a:srgbClr val="000099"/>
                </a:solidFill>
              </a:rPr>
              <a:t>máxima</a:t>
            </a:r>
            <a:r>
              <a:rPr lang="es-ES_tradnl" sz="2400" b="1" dirty="0">
                <a:solidFill>
                  <a:srgbClr val="FF0000"/>
                </a:solidFill>
              </a:rPr>
              <a:t> </a:t>
            </a:r>
            <a:r>
              <a:rPr lang="es-ES_tradnl" sz="2400" b="1" dirty="0">
                <a:solidFill>
                  <a:srgbClr val="000099"/>
                </a:solidFill>
              </a:rPr>
              <a:t>= v</a:t>
            </a:r>
            <a:r>
              <a:rPr lang="es-ES_tradnl" sz="2400" b="1" baseline="-25000" dirty="0">
                <a:solidFill>
                  <a:srgbClr val="000099"/>
                </a:solidFill>
              </a:rPr>
              <a:t>0</a:t>
            </a:r>
            <a:r>
              <a:rPr lang="es-ES_tradnl" sz="2400" b="1" dirty="0">
                <a:solidFill>
                  <a:srgbClr val="000099"/>
                </a:solidFill>
              </a:rPr>
              <a:t>/g   </a:t>
            </a:r>
            <a:r>
              <a:rPr lang="es-ES_tradnl" sz="2400" dirty="0"/>
              <a:t>la fórmula de distancia: </a:t>
            </a:r>
          </a:p>
          <a:p>
            <a:pPr eaLnBrk="1" hangingPunct="1"/>
            <a:endParaRPr lang="es-ES_tradnl" sz="2400" dirty="0"/>
          </a:p>
          <a:p>
            <a:pPr eaLnBrk="1" hangingPunct="1"/>
            <a:r>
              <a:rPr lang="es-ES_tradnl" sz="2400" b="1" dirty="0"/>
              <a:t>d (distancia) </a:t>
            </a:r>
            <a:r>
              <a:rPr lang="es-ES_tradnl" sz="2400" dirty="0"/>
              <a:t>= </a:t>
            </a:r>
            <a:r>
              <a:rPr lang="es-ES_tradnl" sz="2400" dirty="0">
                <a:solidFill>
                  <a:srgbClr val="000099"/>
                </a:solidFill>
              </a:rPr>
              <a:t>v</a:t>
            </a:r>
            <a:r>
              <a:rPr lang="es-ES_tradnl" sz="2400" baseline="-25000" dirty="0">
                <a:solidFill>
                  <a:srgbClr val="000099"/>
                </a:solidFill>
              </a:rPr>
              <a:t>0</a:t>
            </a:r>
            <a:r>
              <a:rPr lang="es-ES_tradnl" sz="2400" dirty="0">
                <a:solidFill>
                  <a:srgbClr val="000099"/>
                </a:solidFill>
              </a:rPr>
              <a:t>t - ½ g t</a:t>
            </a:r>
            <a:r>
              <a:rPr lang="es-ES_tradnl" sz="2400" baseline="30000" dirty="0">
                <a:solidFill>
                  <a:srgbClr val="000099"/>
                </a:solidFill>
              </a:rPr>
              <a:t>2        </a:t>
            </a:r>
            <a:r>
              <a:rPr lang="es-ES_tradnl" sz="2400" dirty="0">
                <a:solidFill>
                  <a:srgbClr val="000099"/>
                </a:solidFill>
              </a:rPr>
              <a:t> </a:t>
            </a:r>
            <a:r>
              <a:rPr lang="es-ES_tradnl" sz="2400" dirty="0"/>
              <a:t>= </a:t>
            </a:r>
            <a:r>
              <a:rPr lang="es-ES_tradnl" sz="2400" dirty="0">
                <a:solidFill>
                  <a:srgbClr val="000099"/>
                </a:solidFill>
              </a:rPr>
              <a:t>v</a:t>
            </a:r>
            <a:r>
              <a:rPr lang="es-ES_tradnl" sz="2400" baseline="-25000" dirty="0">
                <a:solidFill>
                  <a:srgbClr val="000099"/>
                </a:solidFill>
              </a:rPr>
              <a:t>0</a:t>
            </a:r>
            <a:r>
              <a:rPr lang="es-ES_tradnl" sz="2400" dirty="0">
                <a:solidFill>
                  <a:srgbClr val="000099"/>
                </a:solidFill>
              </a:rPr>
              <a:t>.v</a:t>
            </a:r>
            <a:r>
              <a:rPr lang="es-ES_tradnl" sz="2400" baseline="-25000" dirty="0">
                <a:solidFill>
                  <a:srgbClr val="000099"/>
                </a:solidFill>
              </a:rPr>
              <a:t>0</a:t>
            </a:r>
            <a:r>
              <a:rPr lang="es-ES_tradnl" sz="2400" dirty="0">
                <a:solidFill>
                  <a:srgbClr val="000099"/>
                </a:solidFill>
              </a:rPr>
              <a:t>/g – ½ g (v</a:t>
            </a:r>
            <a:r>
              <a:rPr lang="es-ES_tradnl" sz="2400" baseline="-25000" dirty="0">
                <a:solidFill>
                  <a:srgbClr val="000099"/>
                </a:solidFill>
              </a:rPr>
              <a:t>0</a:t>
            </a:r>
            <a:r>
              <a:rPr lang="es-ES_tradnl" sz="2400" dirty="0">
                <a:solidFill>
                  <a:srgbClr val="000099"/>
                </a:solidFill>
              </a:rPr>
              <a:t>/g)</a:t>
            </a:r>
            <a:r>
              <a:rPr lang="es-ES_tradnl" sz="2400" b="1" baseline="30000" dirty="0">
                <a:solidFill>
                  <a:srgbClr val="000099"/>
                </a:solidFill>
              </a:rPr>
              <a:t>2</a:t>
            </a:r>
          </a:p>
          <a:p>
            <a:pPr eaLnBrk="1" hangingPunct="1"/>
            <a:r>
              <a:rPr lang="es-ES_tradnl" sz="2400" b="1" baseline="30000" dirty="0"/>
              <a:t> </a:t>
            </a:r>
          </a:p>
          <a:p>
            <a:pPr eaLnBrk="1" hangingPunct="1"/>
            <a:r>
              <a:rPr lang="es-ES_tradnl" sz="2400" b="1" baseline="30000" dirty="0"/>
              <a:t> </a:t>
            </a:r>
            <a:r>
              <a:rPr lang="es-ES_tradnl" sz="2400" b="1" dirty="0" smtClean="0"/>
              <a:t>d (distancia)</a:t>
            </a:r>
            <a:r>
              <a:rPr lang="es-ES_tradnl" sz="2400" b="1" baseline="-25000" dirty="0" smtClean="0"/>
              <a:t>                 </a:t>
            </a:r>
            <a:r>
              <a:rPr lang="es-ES_tradnl" sz="2400" dirty="0"/>
              <a:t>= </a:t>
            </a:r>
            <a:r>
              <a:rPr lang="es-ES_tradnl" sz="2400" dirty="0">
                <a:solidFill>
                  <a:srgbClr val="000099"/>
                </a:solidFill>
              </a:rPr>
              <a:t>v</a:t>
            </a:r>
            <a:r>
              <a:rPr lang="es-ES_tradnl" sz="2400" baseline="-25000" dirty="0">
                <a:solidFill>
                  <a:srgbClr val="000099"/>
                </a:solidFill>
              </a:rPr>
              <a:t>0</a:t>
            </a:r>
            <a:r>
              <a:rPr lang="es-ES_tradnl" sz="2400" b="1" baseline="30000" dirty="0">
                <a:solidFill>
                  <a:srgbClr val="000099"/>
                </a:solidFill>
              </a:rPr>
              <a:t>2</a:t>
            </a:r>
            <a:r>
              <a:rPr lang="es-ES_tradnl" sz="2400" b="1" baseline="-25000" dirty="0">
                <a:solidFill>
                  <a:srgbClr val="000099"/>
                </a:solidFill>
              </a:rPr>
              <a:t> </a:t>
            </a:r>
            <a:r>
              <a:rPr lang="es-ES_tradnl" sz="2400" dirty="0">
                <a:solidFill>
                  <a:srgbClr val="000099"/>
                </a:solidFill>
              </a:rPr>
              <a:t>/g</a:t>
            </a:r>
            <a:r>
              <a:rPr lang="es-ES_tradnl" sz="2400" b="1" baseline="30000" dirty="0">
                <a:solidFill>
                  <a:srgbClr val="000099"/>
                </a:solidFill>
              </a:rPr>
              <a:t>   </a:t>
            </a:r>
            <a:r>
              <a:rPr lang="es-ES_tradnl" sz="2400" b="1" dirty="0">
                <a:solidFill>
                  <a:srgbClr val="000099"/>
                </a:solidFill>
              </a:rPr>
              <a:t> -   </a:t>
            </a:r>
            <a:r>
              <a:rPr lang="es-ES_tradnl" sz="2400" dirty="0">
                <a:solidFill>
                  <a:srgbClr val="000099"/>
                </a:solidFill>
              </a:rPr>
              <a:t>v</a:t>
            </a:r>
            <a:r>
              <a:rPr lang="es-ES_tradnl" sz="2400" baseline="-25000" dirty="0">
                <a:solidFill>
                  <a:srgbClr val="000099"/>
                </a:solidFill>
              </a:rPr>
              <a:t>0</a:t>
            </a:r>
            <a:r>
              <a:rPr lang="es-ES_tradnl" sz="2400" b="1" baseline="30000" dirty="0">
                <a:solidFill>
                  <a:srgbClr val="000099"/>
                </a:solidFill>
              </a:rPr>
              <a:t>2</a:t>
            </a:r>
            <a:r>
              <a:rPr lang="es-ES_tradnl" sz="2400" dirty="0">
                <a:solidFill>
                  <a:srgbClr val="000099"/>
                </a:solidFill>
              </a:rPr>
              <a:t>/2g</a:t>
            </a:r>
          </a:p>
          <a:p>
            <a:pPr eaLnBrk="1" hangingPunct="1"/>
            <a:endParaRPr lang="es-ES_tradnl" sz="2400" dirty="0"/>
          </a:p>
          <a:p>
            <a:pPr eaLnBrk="1" hangingPunct="1"/>
            <a:r>
              <a:rPr lang="es-ES_tradnl" sz="2400" b="1" dirty="0">
                <a:solidFill>
                  <a:srgbClr val="000099"/>
                </a:solidFill>
              </a:rPr>
              <a:t>Altura máxima </a:t>
            </a:r>
            <a:r>
              <a:rPr lang="es-ES_tradnl" sz="2400" dirty="0">
                <a:solidFill>
                  <a:srgbClr val="000099"/>
                </a:solidFill>
              </a:rPr>
              <a:t>= v</a:t>
            </a:r>
            <a:r>
              <a:rPr lang="es-ES_tradnl" sz="2400" baseline="-25000" dirty="0">
                <a:solidFill>
                  <a:srgbClr val="000099"/>
                </a:solidFill>
              </a:rPr>
              <a:t>0</a:t>
            </a:r>
            <a:r>
              <a:rPr lang="es-ES_tradnl" sz="2400" b="1" baseline="30000" dirty="0">
                <a:solidFill>
                  <a:srgbClr val="000099"/>
                </a:solidFill>
              </a:rPr>
              <a:t>2</a:t>
            </a:r>
            <a:r>
              <a:rPr lang="es-ES_tradnl" sz="2400" dirty="0">
                <a:solidFill>
                  <a:srgbClr val="000099"/>
                </a:solidFill>
              </a:rPr>
              <a:t>/2g</a:t>
            </a:r>
          </a:p>
          <a:p>
            <a:pPr eaLnBrk="1" hangingPunct="1"/>
            <a:endParaRPr lang="es-ES_tradnl" sz="2400" dirty="0">
              <a:solidFill>
                <a:srgbClr val="000099"/>
              </a:solidFill>
            </a:endParaRPr>
          </a:p>
          <a:p>
            <a:pPr eaLnBrk="1" hangingPunct="1"/>
            <a:endParaRPr lang="es-ES_tradnl" sz="2400" dirty="0"/>
          </a:p>
          <a:p>
            <a:pPr eaLnBrk="1" hangingPunct="1"/>
            <a:r>
              <a:rPr lang="es-ES_tradnl" sz="2400" b="1" dirty="0"/>
              <a:t>Tiempo total </a:t>
            </a:r>
            <a:r>
              <a:rPr lang="es-ES_tradnl" sz="2400" b="1" dirty="0" smtClean="0"/>
              <a:t>empleado por el móvil en alanzar la altura máxima y volver a la altura de partida:</a:t>
            </a:r>
          </a:p>
          <a:p>
            <a:pPr eaLnBrk="1" hangingPunct="1"/>
            <a:r>
              <a:rPr lang="es-ES_tradnl" sz="2400" b="1" dirty="0"/>
              <a:t> </a:t>
            </a:r>
            <a:r>
              <a:rPr lang="es-ES_tradnl" sz="2400" b="1" dirty="0" smtClean="0"/>
              <a:t>                        </a:t>
            </a:r>
            <a:r>
              <a:rPr lang="es-ES_tradnl" sz="2400" dirty="0" smtClean="0"/>
              <a:t> </a:t>
            </a:r>
            <a:r>
              <a:rPr lang="es-ES_tradnl" sz="2400" b="1" dirty="0">
                <a:solidFill>
                  <a:srgbClr val="000099"/>
                </a:solidFill>
              </a:rPr>
              <a:t>2 </a:t>
            </a:r>
            <a:r>
              <a:rPr lang="es-ES_tradnl" sz="2400" b="1" dirty="0" err="1">
                <a:solidFill>
                  <a:srgbClr val="000099"/>
                </a:solidFill>
              </a:rPr>
              <a:t>t</a:t>
            </a:r>
            <a:r>
              <a:rPr lang="es-ES_tradnl" sz="2400" b="1" baseline="-25000" dirty="0" err="1">
                <a:solidFill>
                  <a:srgbClr val="000099"/>
                </a:solidFill>
              </a:rPr>
              <a:t>m</a:t>
            </a:r>
            <a:r>
              <a:rPr lang="es-ES_tradnl" sz="2400" b="1" dirty="0">
                <a:solidFill>
                  <a:srgbClr val="000099"/>
                </a:solidFill>
              </a:rPr>
              <a:t>= 2 v</a:t>
            </a:r>
            <a:r>
              <a:rPr lang="es-ES_tradnl" sz="2400" b="1" baseline="-25000" dirty="0">
                <a:solidFill>
                  <a:srgbClr val="000099"/>
                </a:solidFill>
              </a:rPr>
              <a:t>0</a:t>
            </a:r>
            <a:r>
              <a:rPr lang="es-ES_tradnl" sz="2400" b="1" dirty="0">
                <a:solidFill>
                  <a:srgbClr val="000099"/>
                </a:solidFill>
              </a:rPr>
              <a:t>/g </a:t>
            </a:r>
            <a:endParaRPr lang="es-ES_tradnl" b="1" dirty="0">
              <a:solidFill>
                <a:srgbClr val="000099"/>
              </a:solidFill>
            </a:endParaRPr>
          </a:p>
          <a:p>
            <a:pPr eaLnBrk="1" hangingPunct="1"/>
            <a:endParaRPr lang="es-ES_tradnl" dirty="0"/>
          </a:p>
          <a:p>
            <a:pPr eaLnBrk="1" hangingPunct="1"/>
            <a:endParaRPr lang="es-ES" dirty="0">
              <a:solidFill>
                <a:schemeClr val="accent1"/>
              </a:solidFill>
            </a:endParaRPr>
          </a:p>
        </p:txBody>
      </p:sp>
      <p:sp>
        <p:nvSpPr>
          <p:cNvPr id="32772" name="Line 10"/>
          <p:cNvSpPr>
            <a:spLocks noChangeShapeType="1"/>
          </p:cNvSpPr>
          <p:nvPr/>
        </p:nvSpPr>
        <p:spPr bwMode="auto">
          <a:xfrm>
            <a:off x="0" y="1196975"/>
            <a:ext cx="91440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5" name="4 Flecha curvada hacia abajo"/>
          <p:cNvSpPr/>
          <p:nvPr/>
        </p:nvSpPr>
        <p:spPr>
          <a:xfrm>
            <a:off x="3635375" y="2205038"/>
            <a:ext cx="3097213" cy="431800"/>
          </a:xfrm>
          <a:prstGeom prst="curvedDownArrow">
            <a:avLst/>
          </a:prstGeom>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6" name="5 Flecha curvada hacia arriba"/>
          <p:cNvSpPr/>
          <p:nvPr/>
        </p:nvSpPr>
        <p:spPr>
          <a:xfrm>
            <a:off x="2700338" y="3141663"/>
            <a:ext cx="2592387" cy="215900"/>
          </a:xfrm>
          <a:prstGeom prst="curvedUpArrow">
            <a:avLst/>
          </a:prstGeom>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cxnSp>
        <p:nvCxnSpPr>
          <p:cNvPr id="8" name="7 Conector recto"/>
          <p:cNvCxnSpPr/>
          <p:nvPr/>
        </p:nvCxnSpPr>
        <p:spPr>
          <a:xfrm>
            <a:off x="4500563" y="3141663"/>
            <a:ext cx="280828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8 Flecha abajo"/>
          <p:cNvSpPr/>
          <p:nvPr/>
        </p:nvSpPr>
        <p:spPr>
          <a:xfrm>
            <a:off x="5940425" y="3213100"/>
            <a:ext cx="935038" cy="144463"/>
          </a:xfrm>
          <a:prstGeom prst="downArrow">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1" name="Rectangle 2"/>
          <p:cNvSpPr txBox="1">
            <a:spLocks noChangeArrowheads="1"/>
          </p:cNvSpPr>
          <p:nvPr/>
        </p:nvSpPr>
        <p:spPr>
          <a:xfrm>
            <a:off x="0" y="-1"/>
            <a:ext cx="9144000" cy="908721"/>
          </a:xfrm>
          <a:prstGeom prst="rect">
            <a:avLst/>
          </a:prstGeom>
          <a:solidFill>
            <a:srgbClr val="000099"/>
          </a:solidFill>
        </p:spPr>
        <p:txBody>
          <a:bodyPr vert="horz" rtlCol="0" anchor="ctr">
            <a:normAutofit fontScale="900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TIRO VERTICAL-M.U.V.</a:t>
            </a:r>
          </a:p>
          <a:p>
            <a:pPr algn="ctr" eaLnBrk="1" fontAlgn="auto" hangingPunct="1">
              <a:spcAft>
                <a:spcPts val="0"/>
              </a:spcAft>
              <a:defRPr/>
            </a:pPr>
            <a:r>
              <a:rPr lang="es-ES" sz="2200" dirty="0" smtClean="0">
                <a:solidFill>
                  <a:schemeClr val="bg1"/>
                </a:solidFill>
                <a:latin typeface="Arial" pitchFamily="34" charset="0"/>
                <a:cs typeface="Arial" pitchFamily="34" charset="0"/>
              </a:rPr>
              <a:t>Cálculo de  la altura máxima (altura=distancia)</a:t>
            </a:r>
          </a:p>
        </p:txBody>
      </p:sp>
    </p:spTree>
  </p:cSld>
  <p:clrMapOvr>
    <a:masterClrMapping/>
  </p:clrMapOvr>
  <p:transition advTm="10986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119435" y="2843212"/>
            <a:ext cx="8229600" cy="1125538"/>
          </a:xfrm>
        </p:spPr>
        <p:txBody>
          <a:bodyPr/>
          <a:lstStyle/>
          <a:p>
            <a:pPr eaLnBrk="1" fontAlgn="auto" hangingPunct="1">
              <a:spcAft>
                <a:spcPts val="0"/>
              </a:spcAft>
              <a:defRPr/>
            </a:pPr>
            <a:r>
              <a:rPr lang="es-ES_tradnl" dirty="0" smtClean="0">
                <a:solidFill>
                  <a:srgbClr val="5F5F5F"/>
                </a:solidFill>
              </a:rPr>
              <a:t>CAIDA LIBRE</a:t>
            </a:r>
            <a:endParaRPr lang="es-ES" dirty="0" smtClean="0">
              <a:solidFill>
                <a:srgbClr val="5F5F5F"/>
              </a:solidFill>
            </a:endParaRPr>
          </a:p>
        </p:txBody>
      </p:sp>
      <p:pic>
        <p:nvPicPr>
          <p:cNvPr id="21507" name="Picture 6" descr="P10007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63" y="1484313"/>
            <a:ext cx="37274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7"/>
          <p:cNvSpPr txBox="1">
            <a:spLocks noChangeArrowheads="1"/>
          </p:cNvSpPr>
          <p:nvPr/>
        </p:nvSpPr>
        <p:spPr bwMode="auto">
          <a:xfrm>
            <a:off x="4140200" y="1196975"/>
            <a:ext cx="467995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ES" sz="2000" b="1" dirty="0">
                <a:solidFill>
                  <a:srgbClr val="7030A0"/>
                </a:solidFill>
              </a:rPr>
              <a:t>Hasta el siglo XVI se aceptaban las </a:t>
            </a:r>
            <a:br>
              <a:rPr lang="es-ES" sz="2000" b="1" dirty="0">
                <a:solidFill>
                  <a:srgbClr val="7030A0"/>
                </a:solidFill>
              </a:rPr>
            </a:br>
            <a:r>
              <a:rPr lang="es-ES" sz="2000" b="1" dirty="0">
                <a:solidFill>
                  <a:srgbClr val="7030A0"/>
                </a:solidFill>
              </a:rPr>
              <a:t>enseñanzas de Aristóteles, que sostenían que los objetos pesados </a:t>
            </a:r>
            <a:br>
              <a:rPr lang="es-ES" sz="2000" b="1" dirty="0">
                <a:solidFill>
                  <a:srgbClr val="7030A0"/>
                </a:solidFill>
              </a:rPr>
            </a:br>
            <a:r>
              <a:rPr lang="es-ES" sz="2000" b="1" dirty="0">
                <a:solidFill>
                  <a:srgbClr val="7030A0"/>
                </a:solidFill>
              </a:rPr>
              <a:t>caen más rápido que los ligeros. </a:t>
            </a:r>
          </a:p>
          <a:p>
            <a:pPr algn="just" eaLnBrk="1" hangingPunct="1"/>
            <a:r>
              <a:rPr lang="es-ES" sz="2000" b="1" dirty="0">
                <a:solidFill>
                  <a:srgbClr val="7030A0"/>
                </a:solidFill>
              </a:rPr>
              <a:t>Sabemos que si soltamos un </a:t>
            </a:r>
            <a:br>
              <a:rPr lang="es-ES" sz="2000" b="1" dirty="0">
                <a:solidFill>
                  <a:srgbClr val="7030A0"/>
                </a:solidFill>
              </a:rPr>
            </a:br>
            <a:r>
              <a:rPr lang="es-ES" sz="2000" b="1" dirty="0">
                <a:solidFill>
                  <a:srgbClr val="7030A0"/>
                </a:solidFill>
              </a:rPr>
              <a:t>martillo y una pluma o una hoja de papel desde una misma altura, el martillo alcanzará primero el piso. </a:t>
            </a:r>
            <a:br>
              <a:rPr lang="es-ES" sz="2000" b="1" dirty="0">
                <a:solidFill>
                  <a:srgbClr val="7030A0"/>
                </a:solidFill>
              </a:rPr>
            </a:br>
            <a:r>
              <a:rPr lang="es-ES" sz="2000" b="1" dirty="0">
                <a:solidFill>
                  <a:srgbClr val="7030A0"/>
                </a:solidFill>
              </a:rPr>
              <a:t>Si arrugamos el papel dándole forma de bola se observa que ambos objetos llegarán al piso casi al mismo tiempo. Fue el célebre italiano Galileo Galilei quien rebatió la concepción de Aristóteles al afirmar que, en ausencia </a:t>
            </a:r>
            <a:br>
              <a:rPr lang="es-ES" sz="2000" b="1" dirty="0">
                <a:solidFill>
                  <a:srgbClr val="7030A0"/>
                </a:solidFill>
              </a:rPr>
            </a:br>
            <a:r>
              <a:rPr lang="es-ES" sz="2000" b="1" dirty="0">
                <a:solidFill>
                  <a:srgbClr val="7030A0"/>
                </a:solidFill>
              </a:rPr>
              <a:t>de resistencia de aire, todos los objetos caen con una misma aceleración uniforme. </a:t>
            </a:r>
          </a:p>
        </p:txBody>
      </p:sp>
      <p:sp>
        <p:nvSpPr>
          <p:cNvPr id="6" name="Rectangle 2"/>
          <p:cNvSpPr txBox="1">
            <a:spLocks noChangeArrowheads="1"/>
          </p:cNvSpPr>
          <p:nvPr/>
        </p:nvSpPr>
        <p:spPr>
          <a:xfrm>
            <a:off x="0" y="0"/>
            <a:ext cx="9144000" cy="1124744"/>
          </a:xfrm>
          <a:prstGeom prst="rect">
            <a:avLst/>
          </a:prstGeom>
          <a:solidFill>
            <a:srgbClr val="7030A0"/>
          </a:solidFill>
        </p:spPr>
        <p:txBody>
          <a:bodyPr vert="horz" rtlCol="0" anchor="ctr">
            <a:normAutofit fontScale="97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_tradnl" sz="4000" dirty="0" smtClean="0">
                <a:solidFill>
                  <a:schemeClr val="bg1"/>
                </a:solidFill>
                <a:latin typeface="Arial" pitchFamily="34" charset="0"/>
                <a:cs typeface="Arial" pitchFamily="34" charset="0"/>
              </a:rPr>
              <a:t>CAÍDA LIBRE - M.U.V.</a:t>
            </a:r>
            <a:endParaRPr lang="es-ES" sz="4000" dirty="0" smtClean="0">
              <a:solidFill>
                <a:schemeClr val="bg1"/>
              </a:solidFill>
              <a:latin typeface="Arial" pitchFamily="34" charset="0"/>
              <a:cs typeface="Arial" pitchFamily="34" charset="0"/>
            </a:endParaRPr>
          </a:p>
        </p:txBody>
      </p:sp>
    </p:spTree>
  </p:cSld>
  <p:clrMapOvr>
    <a:masterClrMapping/>
  </p:clrMapOvr>
  <p:transition advTm="957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764704"/>
            <a:ext cx="9144000" cy="648171"/>
          </a:xfrm>
          <a:solidFill>
            <a:srgbClr val="FF3399"/>
          </a:solidFill>
        </p:spPr>
        <p:txBody>
          <a:bodyPr>
            <a:normAutofit fontScale="90000"/>
          </a:bodyPr>
          <a:lstStyle/>
          <a:p>
            <a:pPr eaLnBrk="1" fontAlgn="auto" hangingPunct="1">
              <a:spcAft>
                <a:spcPts val="0"/>
              </a:spcAft>
              <a:defRPr/>
            </a:pPr>
            <a:r>
              <a:rPr lang="es-ES_tradnl" sz="4000" dirty="0" smtClean="0">
                <a:solidFill>
                  <a:srgbClr val="5F5F5F"/>
                </a:solidFill>
              </a:rPr>
              <a:t>   g=ACELERACIÓN DE LA GRAVEDAD</a:t>
            </a:r>
            <a:endParaRPr lang="es-ES" sz="4000" dirty="0" smtClean="0">
              <a:solidFill>
                <a:srgbClr val="5F5F5F"/>
              </a:solidFill>
            </a:endParaRPr>
          </a:p>
        </p:txBody>
      </p:sp>
      <p:pic>
        <p:nvPicPr>
          <p:cNvPr id="22531" name="Picture 3" descr="MCj043793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8" y="1358106"/>
            <a:ext cx="228917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600" y="1616075"/>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5"/>
          <p:cNvSpPr txBox="1">
            <a:spLocks noChangeArrowheads="1"/>
          </p:cNvSpPr>
          <p:nvPr/>
        </p:nvSpPr>
        <p:spPr bwMode="auto">
          <a:xfrm>
            <a:off x="4211638" y="1531938"/>
            <a:ext cx="24876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a:solidFill>
                  <a:srgbClr val="7030A0"/>
                </a:solidFill>
              </a:rPr>
              <a:t>t = 0 s    ;  v = 0 m/s</a:t>
            </a:r>
            <a:endParaRPr lang="es-ES" sz="2000" b="1">
              <a:solidFill>
                <a:srgbClr val="7030A0"/>
              </a:solidFill>
            </a:endParaRPr>
          </a:p>
        </p:txBody>
      </p:sp>
      <p:sp>
        <p:nvSpPr>
          <p:cNvPr id="22534" name="Text Box 6"/>
          <p:cNvSpPr txBox="1">
            <a:spLocks noChangeArrowheads="1"/>
          </p:cNvSpPr>
          <p:nvPr/>
        </p:nvSpPr>
        <p:spPr bwMode="auto">
          <a:xfrm>
            <a:off x="4223445" y="2516188"/>
            <a:ext cx="2698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dirty="0">
                <a:solidFill>
                  <a:srgbClr val="7030A0"/>
                </a:solidFill>
              </a:rPr>
              <a:t>t = 1 s    ;  v = 9,8 m/s</a:t>
            </a:r>
            <a:endParaRPr lang="es-ES" sz="2000" b="1" dirty="0">
              <a:solidFill>
                <a:srgbClr val="7030A0"/>
              </a:solidFill>
            </a:endParaRPr>
          </a:p>
        </p:txBody>
      </p:sp>
      <p:pic>
        <p:nvPicPr>
          <p:cNvPr id="22535" name="Picture 7"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600" y="2611437"/>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Text Box 8"/>
          <p:cNvSpPr txBox="1">
            <a:spLocks noChangeArrowheads="1"/>
          </p:cNvSpPr>
          <p:nvPr/>
        </p:nvSpPr>
        <p:spPr bwMode="auto">
          <a:xfrm>
            <a:off x="4140994" y="3422648"/>
            <a:ext cx="28400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dirty="0">
                <a:solidFill>
                  <a:srgbClr val="7030A0"/>
                </a:solidFill>
              </a:rPr>
              <a:t>t = 2 s    ;  v = 19,6 m/s</a:t>
            </a:r>
            <a:endParaRPr lang="es-ES" sz="2000" b="1" dirty="0">
              <a:solidFill>
                <a:srgbClr val="7030A0"/>
              </a:solidFill>
            </a:endParaRPr>
          </a:p>
        </p:txBody>
      </p:sp>
      <p:pic>
        <p:nvPicPr>
          <p:cNvPr id="22537" name="Picture 9"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3613" y="3621086"/>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10"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8213" y="4604369"/>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11" descr="BD213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3599" y="5724524"/>
            <a:ext cx="20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Text Box 12"/>
          <p:cNvSpPr txBox="1">
            <a:spLocks noChangeArrowheads="1"/>
          </p:cNvSpPr>
          <p:nvPr/>
        </p:nvSpPr>
        <p:spPr bwMode="auto">
          <a:xfrm>
            <a:off x="4223445" y="4413869"/>
            <a:ext cx="28400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dirty="0">
                <a:solidFill>
                  <a:srgbClr val="7030A0"/>
                </a:solidFill>
              </a:rPr>
              <a:t>t = 3 s     ; v = 29,4 m/s</a:t>
            </a:r>
            <a:endParaRPr lang="es-ES" sz="2000" b="1" dirty="0">
              <a:solidFill>
                <a:srgbClr val="7030A0"/>
              </a:solidFill>
            </a:endParaRPr>
          </a:p>
        </p:txBody>
      </p:sp>
      <p:sp>
        <p:nvSpPr>
          <p:cNvPr id="22541" name="Text Box 13"/>
          <p:cNvSpPr txBox="1">
            <a:spLocks noChangeArrowheads="1"/>
          </p:cNvSpPr>
          <p:nvPr/>
        </p:nvSpPr>
        <p:spPr bwMode="auto">
          <a:xfrm>
            <a:off x="4284663" y="5635625"/>
            <a:ext cx="27701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dirty="0">
                <a:solidFill>
                  <a:srgbClr val="7030A0"/>
                </a:solidFill>
              </a:rPr>
              <a:t>t = 4 s    ; v = 39,2 m/s</a:t>
            </a:r>
            <a:endParaRPr lang="es-ES" sz="2000" b="1" dirty="0">
              <a:solidFill>
                <a:srgbClr val="7030A0"/>
              </a:solidFill>
            </a:endParaRPr>
          </a:p>
        </p:txBody>
      </p:sp>
      <p:sp>
        <p:nvSpPr>
          <p:cNvPr id="22542" name="Line 14"/>
          <p:cNvSpPr>
            <a:spLocks noChangeShapeType="1"/>
          </p:cNvSpPr>
          <p:nvPr/>
        </p:nvSpPr>
        <p:spPr bwMode="auto">
          <a:xfrm>
            <a:off x="0" y="1412875"/>
            <a:ext cx="91440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16" name="Rectangle 2"/>
          <p:cNvSpPr txBox="1">
            <a:spLocks noChangeArrowheads="1"/>
          </p:cNvSpPr>
          <p:nvPr/>
        </p:nvSpPr>
        <p:spPr>
          <a:xfrm>
            <a:off x="0" y="0"/>
            <a:ext cx="9144000" cy="764704"/>
          </a:xfrm>
          <a:prstGeom prst="rect">
            <a:avLst/>
          </a:prstGeom>
          <a:solidFill>
            <a:srgbClr val="7030A0"/>
          </a:solidFill>
        </p:spPr>
        <p:txBody>
          <a:bodyPr vert="horz" rtlCol="0" anchor="ctr">
            <a:normAutofit fontScale="97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_tradnl" sz="4000" dirty="0" smtClean="0">
                <a:solidFill>
                  <a:schemeClr val="bg1"/>
                </a:solidFill>
                <a:latin typeface="Arial" pitchFamily="34" charset="0"/>
                <a:cs typeface="Arial" pitchFamily="34" charset="0"/>
              </a:rPr>
              <a:t>CAÍDA LIBRE - M.U.V.</a:t>
            </a:r>
            <a:endParaRPr lang="es-ES" sz="4000" dirty="0" smtClean="0">
              <a:solidFill>
                <a:schemeClr val="bg1"/>
              </a:solidFill>
              <a:latin typeface="Arial" pitchFamily="34" charset="0"/>
              <a:cs typeface="Arial" pitchFamily="34" charset="0"/>
            </a:endParaRPr>
          </a:p>
        </p:txBody>
      </p:sp>
      <p:sp>
        <p:nvSpPr>
          <p:cNvPr id="2" name="1 CuadroTexto"/>
          <p:cNvSpPr txBox="1"/>
          <p:nvPr/>
        </p:nvSpPr>
        <p:spPr>
          <a:xfrm>
            <a:off x="-6301" y="1531938"/>
            <a:ext cx="2587625" cy="369332"/>
          </a:xfrm>
          <a:prstGeom prst="rect">
            <a:avLst/>
          </a:prstGeom>
          <a:solidFill>
            <a:srgbClr val="7030A0"/>
          </a:solidFill>
        </p:spPr>
        <p:txBody>
          <a:bodyPr wrap="square" rtlCol="0">
            <a:spAutoFit/>
          </a:bodyPr>
          <a:lstStyle/>
          <a:p>
            <a:r>
              <a:rPr lang="es-ES_tradnl" b="1" dirty="0" err="1" smtClean="0">
                <a:solidFill>
                  <a:schemeClr val="bg1"/>
                </a:solidFill>
                <a:effectLst>
                  <a:outerShdw blurRad="38100" dist="38100" dir="2700000" algn="tl">
                    <a:srgbClr val="000000">
                      <a:alpha val="43137"/>
                    </a:srgbClr>
                  </a:outerShdw>
                </a:effectLst>
              </a:rPr>
              <a:t>v</a:t>
            </a:r>
            <a:r>
              <a:rPr lang="es-ES_tradnl" b="1" baseline="-25000" dirty="0" err="1" smtClean="0">
                <a:solidFill>
                  <a:schemeClr val="bg1"/>
                </a:solidFill>
                <a:effectLst>
                  <a:outerShdw blurRad="38100" dist="38100" dir="2700000" algn="tl">
                    <a:srgbClr val="000000">
                      <a:alpha val="43137"/>
                    </a:srgbClr>
                  </a:outerShdw>
                </a:effectLst>
              </a:rPr>
              <a:t>final</a:t>
            </a:r>
            <a:r>
              <a:rPr lang="es-ES_tradnl" b="1" baseline="-25000" dirty="0" smtClean="0">
                <a:solidFill>
                  <a:schemeClr val="bg1"/>
                </a:solidFill>
                <a:effectLst>
                  <a:outerShdw blurRad="38100" dist="38100" dir="2700000" algn="tl">
                    <a:srgbClr val="000000">
                      <a:alpha val="43137"/>
                    </a:srgbClr>
                  </a:outerShdw>
                </a:effectLst>
              </a:rPr>
              <a:t>  </a:t>
            </a:r>
            <a:r>
              <a:rPr lang="es-ES_tradnl" b="1" dirty="0" smtClean="0">
                <a:solidFill>
                  <a:schemeClr val="bg1"/>
                </a:solidFill>
                <a:effectLst>
                  <a:outerShdw blurRad="38100" dist="38100" dir="2700000" algn="tl">
                    <a:srgbClr val="000000">
                      <a:alpha val="43137"/>
                    </a:srgbClr>
                  </a:outerShdw>
                </a:effectLst>
              </a:rPr>
              <a:t>=  </a:t>
            </a:r>
            <a:r>
              <a:rPr lang="es-ES_tradnl" b="1" dirty="0" err="1" smtClean="0">
                <a:solidFill>
                  <a:schemeClr val="bg1"/>
                </a:solidFill>
                <a:effectLst>
                  <a:outerShdw blurRad="38100" dist="38100" dir="2700000" algn="tl">
                    <a:srgbClr val="000000">
                      <a:alpha val="43137"/>
                    </a:srgbClr>
                  </a:outerShdw>
                </a:effectLst>
              </a:rPr>
              <a:t>v</a:t>
            </a:r>
            <a:r>
              <a:rPr lang="es-ES_tradnl" b="1" baseline="-25000" dirty="0" err="1" smtClean="0">
                <a:solidFill>
                  <a:schemeClr val="bg1"/>
                </a:solidFill>
                <a:effectLst>
                  <a:outerShdw blurRad="38100" dist="38100" dir="2700000" algn="tl">
                    <a:srgbClr val="000000">
                      <a:alpha val="43137"/>
                    </a:srgbClr>
                  </a:outerShdw>
                </a:effectLst>
              </a:rPr>
              <a:t>inicial</a:t>
            </a:r>
            <a:r>
              <a:rPr lang="es-ES_tradnl" b="1" dirty="0" smtClean="0">
                <a:solidFill>
                  <a:schemeClr val="bg1"/>
                </a:solidFill>
                <a:effectLst>
                  <a:outerShdw blurRad="38100" dist="38100" dir="2700000" algn="tl">
                    <a:srgbClr val="000000">
                      <a:alpha val="43137"/>
                    </a:srgbClr>
                  </a:outerShdw>
                </a:effectLst>
              </a:rPr>
              <a:t> + a. </a:t>
            </a:r>
            <a:r>
              <a:rPr lang="es-ES_tradnl" b="1" dirty="0" err="1" smtClean="0">
                <a:solidFill>
                  <a:schemeClr val="bg1"/>
                </a:solidFill>
                <a:effectLst>
                  <a:outerShdw blurRad="38100" dist="38100" dir="2700000" algn="tl">
                    <a:srgbClr val="000000">
                      <a:alpha val="43137"/>
                    </a:srgbClr>
                  </a:outerShdw>
                </a:effectLst>
                <a:latin typeface="Symbol" pitchFamily="18" charset="2"/>
              </a:rPr>
              <a:t>D</a:t>
            </a:r>
            <a:r>
              <a:rPr lang="es-ES_tradnl" b="1" dirty="0" err="1" smtClean="0">
                <a:solidFill>
                  <a:schemeClr val="bg1"/>
                </a:solidFill>
                <a:effectLst>
                  <a:outerShdw blurRad="38100" dist="38100" dir="2700000" algn="tl">
                    <a:srgbClr val="000000">
                      <a:alpha val="43137"/>
                    </a:srgbClr>
                  </a:outerShdw>
                </a:effectLst>
              </a:rPr>
              <a:t>t</a:t>
            </a:r>
            <a:endParaRPr lang="es-AR" b="1" dirty="0">
              <a:solidFill>
                <a:schemeClr val="bg1"/>
              </a:solidFill>
            </a:endParaRPr>
          </a:p>
        </p:txBody>
      </p:sp>
      <p:pic>
        <p:nvPicPr>
          <p:cNvPr id="22545" name="Picture 17" descr="https://mruv.wikispaces.com/file/view/caida_libre.gif/103101003/112x232/caida_libr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5909" y="1616074"/>
            <a:ext cx="914400" cy="4314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227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539750" y="1412875"/>
            <a:ext cx="8229600" cy="1441450"/>
          </a:xfrm>
        </p:spPr>
        <p:txBody>
          <a:bodyPr/>
          <a:lstStyle/>
          <a:p>
            <a:pPr algn="ctr" eaLnBrk="1" hangingPunct="1">
              <a:buFontTx/>
              <a:buNone/>
            </a:pPr>
            <a:r>
              <a:rPr lang="es-ES_tradnl" sz="3600" smtClean="0"/>
              <a:t>a = g = </a:t>
            </a:r>
            <a:r>
              <a:rPr lang="es-ES_tradnl" sz="3600" u="sng" smtClean="0">
                <a:latin typeface="Symbol" pitchFamily="18" charset="2"/>
              </a:rPr>
              <a:t>D</a:t>
            </a:r>
            <a:r>
              <a:rPr lang="es-ES_tradnl" sz="3600" u="sng" smtClean="0"/>
              <a:t>v </a:t>
            </a:r>
            <a:r>
              <a:rPr lang="es-ES_tradnl" sz="3600" smtClean="0"/>
              <a:t> = </a:t>
            </a:r>
            <a:r>
              <a:rPr lang="es-ES_tradnl" sz="3600" u="sng" smtClean="0"/>
              <a:t>9,8 m/s</a:t>
            </a:r>
            <a:r>
              <a:rPr lang="es-ES_tradnl" sz="3600" smtClean="0"/>
              <a:t>  = 9,8 m/s</a:t>
            </a:r>
            <a:r>
              <a:rPr lang="es-ES_tradnl" sz="3600" baseline="30000" smtClean="0"/>
              <a:t>2</a:t>
            </a:r>
            <a:endParaRPr lang="es-ES_tradnl" sz="3600" u="sng" smtClean="0"/>
          </a:p>
          <a:p>
            <a:pPr eaLnBrk="1" hangingPunct="1">
              <a:buFontTx/>
              <a:buNone/>
            </a:pPr>
            <a:r>
              <a:rPr lang="es-ES_tradnl" smtClean="0"/>
              <a:t>                  </a:t>
            </a:r>
            <a:r>
              <a:rPr lang="es-ES_tradnl" sz="3600" smtClean="0">
                <a:latin typeface="Symbol" pitchFamily="18" charset="2"/>
              </a:rPr>
              <a:t>D</a:t>
            </a:r>
            <a:r>
              <a:rPr lang="es-ES_tradnl" sz="3600" smtClean="0"/>
              <a:t>t          1s</a:t>
            </a:r>
            <a:endParaRPr lang="es-ES" sz="3600" smtClean="0"/>
          </a:p>
        </p:txBody>
      </p:sp>
      <p:sp>
        <p:nvSpPr>
          <p:cNvPr id="23555" name="Text Box 4"/>
          <p:cNvSpPr txBox="1">
            <a:spLocks noChangeArrowheads="1"/>
          </p:cNvSpPr>
          <p:nvPr/>
        </p:nvSpPr>
        <p:spPr bwMode="auto">
          <a:xfrm>
            <a:off x="900113" y="4005263"/>
            <a:ext cx="75247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_tradnl" sz="3600"/>
              <a:t>Se suele utilizar el valor aproximado</a:t>
            </a:r>
          </a:p>
          <a:p>
            <a:pPr algn="ctr" eaLnBrk="1" hangingPunct="1"/>
            <a:endParaRPr lang="es-ES_tradnl" sz="3600"/>
          </a:p>
          <a:p>
            <a:pPr algn="ctr" eaLnBrk="1" hangingPunct="1"/>
            <a:r>
              <a:rPr lang="es-ES_tradnl" sz="3600"/>
              <a:t>g = 10 m/s</a:t>
            </a:r>
            <a:r>
              <a:rPr lang="es-ES_tradnl" sz="3600" baseline="30000"/>
              <a:t>2</a:t>
            </a:r>
            <a:endParaRPr lang="es-ES" sz="3600" baseline="30000"/>
          </a:p>
        </p:txBody>
      </p:sp>
      <p:sp>
        <p:nvSpPr>
          <p:cNvPr id="6" name="Rectangle 2"/>
          <p:cNvSpPr txBox="1">
            <a:spLocks noChangeArrowheads="1"/>
          </p:cNvSpPr>
          <p:nvPr/>
        </p:nvSpPr>
        <p:spPr>
          <a:xfrm>
            <a:off x="0" y="0"/>
            <a:ext cx="9144000" cy="764704"/>
          </a:xfrm>
          <a:prstGeom prst="rect">
            <a:avLst/>
          </a:prstGeom>
          <a:solidFill>
            <a:srgbClr val="7030A0"/>
          </a:solidFill>
        </p:spPr>
        <p:txBody>
          <a:bodyPr vert="horz" rtlCol="0" anchor="ctr">
            <a:normAutofit fontScale="97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_tradnl" sz="4000" dirty="0" smtClean="0">
                <a:solidFill>
                  <a:schemeClr val="bg1"/>
                </a:solidFill>
                <a:latin typeface="Arial" pitchFamily="34" charset="0"/>
                <a:cs typeface="Arial" pitchFamily="34" charset="0"/>
              </a:rPr>
              <a:t>CAÍDA LIBRE - M.U.V.</a:t>
            </a:r>
            <a:endParaRPr lang="es-ES" sz="4000" dirty="0" smtClean="0">
              <a:solidFill>
                <a:schemeClr val="bg1"/>
              </a:solidFill>
              <a:latin typeface="Arial" pitchFamily="34" charset="0"/>
              <a:cs typeface="Arial" pitchFamily="34" charset="0"/>
            </a:endParaRPr>
          </a:p>
        </p:txBody>
      </p:sp>
    </p:spTree>
  </p:cSld>
  <p:clrMapOvr>
    <a:masterClrMapping/>
  </p:clrMapOvr>
  <p:transition advTm="9956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5"/>
          <p:cNvSpPr>
            <a:spLocks noGrp="1" noChangeArrowheads="1"/>
          </p:cNvSpPr>
          <p:nvPr>
            <p:ph type="subTitle" idx="1"/>
          </p:nvPr>
        </p:nvSpPr>
        <p:spPr>
          <a:xfrm>
            <a:off x="503957" y="1196752"/>
            <a:ext cx="8280400" cy="3527425"/>
          </a:xfrm>
          <a:ln w="57150">
            <a:solidFill>
              <a:schemeClr val="tx1"/>
            </a:solidFill>
            <a:miter lim="800000"/>
            <a:headEnd/>
            <a:tailEnd/>
          </a:ln>
        </p:spPr>
        <p:txBody>
          <a:bodyPr/>
          <a:lstStyle/>
          <a:p>
            <a:pPr marR="0" algn="just" eaLnBrk="1" hangingPunct="1">
              <a:lnSpc>
                <a:spcPct val="90000"/>
              </a:lnSpc>
              <a:buFontTx/>
              <a:buChar char="•"/>
            </a:pPr>
            <a:r>
              <a:rPr lang="es-ES_tradnl" sz="2400" b="1" dirty="0" smtClean="0">
                <a:solidFill>
                  <a:schemeClr val="accent1"/>
                </a:solidFill>
                <a:latin typeface="Arial" pitchFamily="34" charset="0"/>
                <a:cs typeface="Arial" pitchFamily="34" charset="0"/>
              </a:rPr>
              <a:t> </a:t>
            </a:r>
            <a:r>
              <a:rPr lang="es-ES_tradnl" sz="2400" b="1" dirty="0" smtClean="0">
                <a:solidFill>
                  <a:srgbClr val="7030A0"/>
                </a:solidFill>
                <a:latin typeface="Arial" pitchFamily="34" charset="0"/>
                <a:cs typeface="Arial" pitchFamily="34" charset="0"/>
              </a:rPr>
              <a:t>Es un M. U.V.</a:t>
            </a:r>
          </a:p>
          <a:p>
            <a:pPr marR="0" algn="just" eaLnBrk="1" hangingPunct="1">
              <a:lnSpc>
                <a:spcPct val="90000"/>
              </a:lnSpc>
            </a:pPr>
            <a:endParaRPr lang="es-ES_tradnl" sz="2400" b="1" dirty="0" smtClean="0">
              <a:solidFill>
                <a:srgbClr val="7030A0"/>
              </a:solidFill>
              <a:latin typeface="Arial" pitchFamily="34" charset="0"/>
              <a:cs typeface="Arial" pitchFamily="34" charset="0"/>
            </a:endParaRPr>
          </a:p>
          <a:p>
            <a:pPr marR="0" algn="just" eaLnBrk="1" hangingPunct="1">
              <a:lnSpc>
                <a:spcPct val="90000"/>
              </a:lnSpc>
              <a:buFontTx/>
              <a:buChar char="•"/>
            </a:pPr>
            <a:r>
              <a:rPr lang="es-ES_tradnl" sz="2400" b="1" dirty="0" smtClean="0">
                <a:solidFill>
                  <a:srgbClr val="7030A0"/>
                </a:solidFill>
                <a:latin typeface="Arial" pitchFamily="34" charset="0"/>
                <a:cs typeface="Arial" pitchFamily="34" charset="0"/>
              </a:rPr>
              <a:t> La aceleración es la de la gravedad (9,8 m/</a:t>
            </a:r>
            <a:r>
              <a:rPr lang="es-ES_tradnl" sz="2400" dirty="0" smtClean="0">
                <a:solidFill>
                  <a:srgbClr val="7030A0"/>
                </a:solidFill>
                <a:latin typeface="Arial" pitchFamily="34" charset="0"/>
                <a:cs typeface="Arial" pitchFamily="34" charset="0"/>
              </a:rPr>
              <a:t>s</a:t>
            </a:r>
            <a:r>
              <a:rPr lang="es-ES_tradnl" sz="2400" b="1" baseline="30000" dirty="0" smtClean="0">
                <a:solidFill>
                  <a:srgbClr val="7030A0"/>
                </a:solidFill>
                <a:latin typeface="Arial" pitchFamily="34" charset="0"/>
                <a:cs typeface="Arial" pitchFamily="34" charset="0"/>
              </a:rPr>
              <a:t>2</a:t>
            </a:r>
            <a:r>
              <a:rPr lang="es-ES_tradnl" sz="2400" b="1" dirty="0" smtClean="0">
                <a:solidFill>
                  <a:srgbClr val="7030A0"/>
                </a:solidFill>
                <a:latin typeface="Arial" pitchFamily="34" charset="0"/>
                <a:cs typeface="Arial" pitchFamily="34" charset="0"/>
              </a:rPr>
              <a:t>), que no es uniforme en la Tierra y cambia de planeta en planeta. En el espacio exterior es cero.</a:t>
            </a:r>
          </a:p>
          <a:p>
            <a:pPr marR="0" algn="just" eaLnBrk="1" hangingPunct="1">
              <a:lnSpc>
                <a:spcPct val="90000"/>
              </a:lnSpc>
            </a:pPr>
            <a:endParaRPr lang="es-ES_tradnl" sz="2400" b="1" dirty="0" smtClean="0">
              <a:solidFill>
                <a:srgbClr val="7030A0"/>
              </a:solidFill>
              <a:latin typeface="Arial" pitchFamily="34" charset="0"/>
              <a:cs typeface="Arial" pitchFamily="34" charset="0"/>
            </a:endParaRPr>
          </a:p>
          <a:p>
            <a:pPr marR="0" algn="just" eaLnBrk="1" hangingPunct="1">
              <a:lnSpc>
                <a:spcPct val="90000"/>
              </a:lnSpc>
              <a:buFontTx/>
              <a:buChar char="•"/>
            </a:pPr>
            <a:r>
              <a:rPr lang="es-ES_tradnl" sz="2400" b="1" dirty="0" smtClean="0">
                <a:solidFill>
                  <a:srgbClr val="7030A0"/>
                </a:solidFill>
                <a:latin typeface="Arial" pitchFamily="34" charset="0"/>
                <a:cs typeface="Arial" pitchFamily="34" charset="0"/>
              </a:rPr>
              <a:t> El tiempo de caída </a:t>
            </a:r>
            <a:r>
              <a:rPr lang="es-ES_tradnl" sz="2400" b="1" u="sng" dirty="0" smtClean="0">
                <a:solidFill>
                  <a:srgbClr val="7030A0"/>
                </a:solidFill>
                <a:latin typeface="Arial" pitchFamily="34" charset="0"/>
                <a:cs typeface="Arial" pitchFamily="34" charset="0"/>
              </a:rPr>
              <a:t>es independiente del peso del cuerpo</a:t>
            </a:r>
            <a:r>
              <a:rPr lang="es-ES_tradnl" sz="2400" b="1" dirty="0" smtClean="0">
                <a:solidFill>
                  <a:srgbClr val="7030A0"/>
                </a:solidFill>
                <a:latin typeface="Arial" pitchFamily="34" charset="0"/>
                <a:cs typeface="Arial" pitchFamily="34" charset="0"/>
              </a:rPr>
              <a:t>, no así de la forma, que genera mayor o menor resistencia al desplazamiento según sea la misma.</a:t>
            </a:r>
            <a:endParaRPr lang="es-ES" sz="2400" b="1" dirty="0" smtClean="0">
              <a:solidFill>
                <a:srgbClr val="7030A0"/>
              </a:solidFill>
              <a:latin typeface="Arial" pitchFamily="34" charset="0"/>
              <a:cs typeface="Arial" pitchFamily="34" charset="0"/>
            </a:endParaRPr>
          </a:p>
        </p:txBody>
      </p:sp>
      <p:sp>
        <p:nvSpPr>
          <p:cNvPr id="6" name="Rectangle 2"/>
          <p:cNvSpPr txBox="1">
            <a:spLocks noChangeArrowheads="1"/>
          </p:cNvSpPr>
          <p:nvPr/>
        </p:nvSpPr>
        <p:spPr>
          <a:xfrm>
            <a:off x="0" y="0"/>
            <a:ext cx="9144000" cy="1124744"/>
          </a:xfrm>
          <a:prstGeom prst="rect">
            <a:avLst/>
          </a:prstGeom>
          <a:solidFill>
            <a:srgbClr val="7030A0"/>
          </a:solidFill>
        </p:spPr>
        <p:txBody>
          <a:bodyPr vert="horz" rtlCol="0" anchor="ctr">
            <a:normAutofit fontScale="900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_tradnl" sz="4000" dirty="0" smtClean="0">
                <a:solidFill>
                  <a:schemeClr val="bg1"/>
                </a:solidFill>
                <a:latin typeface="Arial" pitchFamily="34" charset="0"/>
                <a:cs typeface="Arial" pitchFamily="34" charset="0"/>
              </a:rPr>
              <a:t>CAÍDA LIBRE - M.U.V.</a:t>
            </a:r>
          </a:p>
          <a:p>
            <a:pPr algn="ctr" eaLnBrk="1" fontAlgn="auto" hangingPunct="1">
              <a:spcAft>
                <a:spcPts val="0"/>
              </a:spcAft>
              <a:defRPr/>
            </a:pPr>
            <a:r>
              <a:rPr lang="es-ES_tradnl" sz="4000" dirty="0" smtClean="0">
                <a:solidFill>
                  <a:schemeClr val="bg1"/>
                </a:solidFill>
                <a:latin typeface="Arial" pitchFamily="34" charset="0"/>
                <a:cs typeface="Arial" pitchFamily="34" charset="0"/>
              </a:rPr>
              <a:t>Características</a:t>
            </a:r>
            <a:endParaRPr lang="es-ES" sz="4000" dirty="0" smtClean="0">
              <a:solidFill>
                <a:schemeClr val="bg1"/>
              </a:solidFill>
              <a:latin typeface="Arial" pitchFamily="34" charset="0"/>
              <a:cs typeface="Arial" pitchFamily="34" charset="0"/>
            </a:endParaRPr>
          </a:p>
        </p:txBody>
      </p:sp>
    </p:spTree>
  </p:cSld>
  <p:clrMapOvr>
    <a:masterClrMapping/>
  </p:clrMapOvr>
  <p:transition advTm="8361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12" name="Picture 12" descr="https://encrypted-tbn3.gstatic.com/images?q=tbn:ANd9GcTNojIrcXKoIeDfPSJByAVGqwmyiyuCJkURSLQvZ0PpXWwtJsHxg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2060" y="5241705"/>
            <a:ext cx="952641" cy="1200329"/>
          </a:xfrm>
          <a:prstGeom prst="rect">
            <a:avLst/>
          </a:prstGeom>
          <a:noFill/>
          <a:extLst>
            <a:ext uri="{909E8E84-426E-40DD-AFC4-6F175D3DCCD1}">
              <a14:hiddenFill xmlns:a14="http://schemas.microsoft.com/office/drawing/2010/main">
                <a:solidFill>
                  <a:srgbClr val="FFFFFF"/>
                </a:solidFill>
              </a14:hiddenFill>
            </a:ext>
          </a:extLst>
        </p:spPr>
      </p:pic>
      <p:pic>
        <p:nvPicPr>
          <p:cNvPr id="25603" name="Picture 5" descr="MCj0437930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6200" y="1268412"/>
            <a:ext cx="228917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Line 6"/>
          <p:cNvSpPr>
            <a:spLocks noChangeShapeType="1"/>
          </p:cNvSpPr>
          <p:nvPr/>
        </p:nvSpPr>
        <p:spPr bwMode="auto">
          <a:xfrm>
            <a:off x="3492500" y="1700213"/>
            <a:ext cx="576263" cy="0"/>
          </a:xfrm>
          <a:prstGeom prst="line">
            <a:avLst/>
          </a:prstGeom>
          <a:noFill/>
          <a:ln w="38100">
            <a:solidFill>
              <a:srgbClr val="006600"/>
            </a:solidFill>
            <a:round/>
            <a:headEnd/>
            <a:tailEnd/>
          </a:ln>
        </p:spPr>
        <p:txBody>
          <a:bodyPr/>
          <a:lstStyle/>
          <a:p>
            <a:pPr>
              <a:defRPr/>
            </a:pPr>
            <a:endParaRPr lang="es-AR"/>
          </a:p>
        </p:txBody>
      </p:sp>
      <p:sp>
        <p:nvSpPr>
          <p:cNvPr id="33797" name="Line 7"/>
          <p:cNvSpPr>
            <a:spLocks noChangeShapeType="1"/>
          </p:cNvSpPr>
          <p:nvPr/>
        </p:nvSpPr>
        <p:spPr bwMode="auto">
          <a:xfrm>
            <a:off x="3635375" y="1412875"/>
            <a:ext cx="0" cy="4968875"/>
          </a:xfrm>
          <a:prstGeom prst="line">
            <a:avLst/>
          </a:prstGeom>
          <a:noFill/>
          <a:ln w="57150">
            <a:solidFill>
              <a:srgbClr val="006600"/>
            </a:solidFill>
            <a:round/>
            <a:headEnd/>
            <a:tailEnd type="triangle" w="med" len="med"/>
          </a:ln>
        </p:spPr>
        <p:txBody>
          <a:bodyPr/>
          <a:lstStyle/>
          <a:p>
            <a:pPr>
              <a:defRPr/>
            </a:pPr>
            <a:endParaRPr lang="es-AR"/>
          </a:p>
        </p:txBody>
      </p:sp>
      <p:sp>
        <p:nvSpPr>
          <p:cNvPr id="25606" name="Text Box 8"/>
          <p:cNvSpPr txBox="1">
            <a:spLocks noChangeArrowheads="1"/>
          </p:cNvSpPr>
          <p:nvPr/>
        </p:nvSpPr>
        <p:spPr bwMode="auto">
          <a:xfrm>
            <a:off x="3059113" y="1341438"/>
            <a:ext cx="503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s-ES_tradnl" sz="4000">
                <a:solidFill>
                  <a:srgbClr val="333333"/>
                </a:solidFill>
              </a:rPr>
              <a:t>0</a:t>
            </a:r>
            <a:endParaRPr lang="es-ES" sz="4000">
              <a:solidFill>
                <a:srgbClr val="333333"/>
              </a:solidFill>
            </a:endParaRPr>
          </a:p>
        </p:txBody>
      </p:sp>
      <p:sp>
        <p:nvSpPr>
          <p:cNvPr id="25607" name="Text Box 9"/>
          <p:cNvSpPr txBox="1">
            <a:spLocks noChangeArrowheads="1"/>
          </p:cNvSpPr>
          <p:nvPr/>
        </p:nvSpPr>
        <p:spPr bwMode="auto">
          <a:xfrm>
            <a:off x="3105944" y="5534024"/>
            <a:ext cx="3698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s-ES_tradnl" sz="4000" dirty="0">
                <a:solidFill>
                  <a:srgbClr val="333333"/>
                </a:solidFill>
              </a:rPr>
              <a:t>+</a:t>
            </a:r>
            <a:endParaRPr lang="es-ES" sz="4000" dirty="0">
              <a:solidFill>
                <a:srgbClr val="333333"/>
              </a:solidFill>
            </a:endParaRPr>
          </a:p>
        </p:txBody>
      </p:sp>
      <p:sp>
        <p:nvSpPr>
          <p:cNvPr id="33801" name="Line 12"/>
          <p:cNvSpPr>
            <a:spLocks noChangeShapeType="1"/>
          </p:cNvSpPr>
          <p:nvPr/>
        </p:nvSpPr>
        <p:spPr bwMode="auto">
          <a:xfrm>
            <a:off x="0" y="1268413"/>
            <a:ext cx="9144000" cy="0"/>
          </a:xfrm>
          <a:prstGeom prst="line">
            <a:avLst/>
          </a:prstGeom>
          <a:noFill/>
          <a:ln w="19050">
            <a:solidFill>
              <a:schemeClr val="accent2">
                <a:lumMod val="60000"/>
                <a:lumOff val="40000"/>
              </a:schemeClr>
            </a:solidFill>
            <a:round/>
            <a:headEnd/>
            <a:tailEnd/>
          </a:ln>
        </p:spPr>
        <p:txBody>
          <a:bodyPr/>
          <a:lstStyle/>
          <a:p>
            <a:pPr>
              <a:defRPr/>
            </a:pPr>
            <a:endParaRPr lang="es-AR"/>
          </a:p>
        </p:txBody>
      </p:sp>
      <p:sp>
        <p:nvSpPr>
          <p:cNvPr id="12" name="Rectangle 2"/>
          <p:cNvSpPr txBox="1">
            <a:spLocks noChangeArrowheads="1"/>
          </p:cNvSpPr>
          <p:nvPr/>
        </p:nvSpPr>
        <p:spPr>
          <a:xfrm>
            <a:off x="0" y="-1"/>
            <a:ext cx="9144000" cy="1268413"/>
          </a:xfrm>
          <a:prstGeom prst="rect">
            <a:avLst/>
          </a:prstGeom>
          <a:solidFill>
            <a:srgbClr val="7030A0"/>
          </a:solidFill>
        </p:spPr>
        <p:txBody>
          <a:bodyPr vert="horz" rtlCol="0" anchor="ctr">
            <a:normAutofit fontScale="975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CAIDA LIBRE-M.U.V.</a:t>
            </a:r>
          </a:p>
          <a:p>
            <a:pPr algn="ctr" eaLnBrk="1" fontAlgn="auto" hangingPunct="1">
              <a:spcAft>
                <a:spcPts val="0"/>
              </a:spcAft>
              <a:defRPr/>
            </a:pPr>
            <a:r>
              <a:rPr lang="es-ES" sz="4000" dirty="0" smtClean="0">
                <a:solidFill>
                  <a:schemeClr val="bg1"/>
                </a:solidFill>
                <a:latin typeface="Arial" pitchFamily="34" charset="0"/>
                <a:cs typeface="Arial" pitchFamily="34" charset="0"/>
              </a:rPr>
              <a:t>SISTEMA DE REFERENCIA</a:t>
            </a:r>
          </a:p>
        </p:txBody>
      </p:sp>
      <p:sp>
        <p:nvSpPr>
          <p:cNvPr id="3" name="2 CuadroTexto"/>
          <p:cNvSpPr txBox="1"/>
          <p:nvPr/>
        </p:nvSpPr>
        <p:spPr>
          <a:xfrm>
            <a:off x="3851920" y="1412875"/>
            <a:ext cx="2952328" cy="923330"/>
          </a:xfrm>
          <a:prstGeom prst="rect">
            <a:avLst/>
          </a:prstGeom>
          <a:noFill/>
        </p:spPr>
        <p:txBody>
          <a:bodyPr wrap="square" rtlCol="0">
            <a:spAutoFit/>
          </a:bodyPr>
          <a:lstStyle/>
          <a:p>
            <a:r>
              <a:rPr lang="es-AR" dirty="0" smtClean="0"/>
              <a:t>ORIGEN ARBITRARIO PUNTO DESDE DONDE CAE EL CUERPO.</a:t>
            </a:r>
            <a:endParaRPr lang="es-AR" dirty="0"/>
          </a:p>
        </p:txBody>
      </p:sp>
      <p:sp>
        <p:nvSpPr>
          <p:cNvPr id="16" name="15 CuadroTexto"/>
          <p:cNvSpPr txBox="1"/>
          <p:nvPr/>
        </p:nvSpPr>
        <p:spPr>
          <a:xfrm>
            <a:off x="3663305" y="5241705"/>
            <a:ext cx="3140943" cy="1200329"/>
          </a:xfrm>
          <a:prstGeom prst="rect">
            <a:avLst/>
          </a:prstGeom>
          <a:noFill/>
        </p:spPr>
        <p:txBody>
          <a:bodyPr wrap="square" rtlCol="0">
            <a:spAutoFit/>
          </a:bodyPr>
          <a:lstStyle/>
          <a:p>
            <a:pPr algn="just"/>
            <a:r>
              <a:rPr lang="es-AR" dirty="0" smtClean="0"/>
              <a:t>SENTIDO POSITIVO HACIA ABAJO RESPECTO DEL CONSIDERADO PUNTO DE ORIGEN.</a:t>
            </a:r>
            <a:endParaRPr lang="es-AR" dirty="0"/>
          </a:p>
        </p:txBody>
      </p:sp>
      <p:sp>
        <p:nvSpPr>
          <p:cNvPr id="8" name="7 Llamada ovalada"/>
          <p:cNvSpPr/>
          <p:nvPr/>
        </p:nvSpPr>
        <p:spPr>
          <a:xfrm>
            <a:off x="4355977" y="2132856"/>
            <a:ext cx="4429248" cy="2808312"/>
          </a:xfrm>
          <a:prstGeom prst="wedgeEllipseCallout">
            <a:avLst>
              <a:gd name="adj1" fmla="val 38407"/>
              <a:gd name="adj2" fmla="val 6860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5195110" y="2798348"/>
            <a:ext cx="3399049" cy="1477328"/>
          </a:xfrm>
          <a:prstGeom prst="rect">
            <a:avLst/>
          </a:prstGeom>
          <a:noFill/>
        </p:spPr>
        <p:txBody>
          <a:bodyPr wrap="square" rtlCol="0">
            <a:spAutoFit/>
          </a:bodyPr>
          <a:lstStyle/>
          <a:p>
            <a:pPr algn="ctr"/>
            <a:r>
              <a:rPr lang="es-AR" b="1" dirty="0" smtClean="0">
                <a:solidFill>
                  <a:srgbClr val="000099"/>
                </a:solidFill>
              </a:rPr>
              <a:t>EL CUERPO SE VA ACELERANDO AL CAER, LUEGO, LA VELOCIDAD AUMENTA CON UNA ACELERACIÓN CONSTANTE</a:t>
            </a:r>
            <a:endParaRPr lang="es-AR" b="1" dirty="0">
              <a:solidFill>
                <a:srgbClr val="000099"/>
              </a:solidFill>
            </a:endParaRPr>
          </a:p>
        </p:txBody>
      </p:sp>
    </p:spTree>
  </p:cSld>
  <p:clrMapOvr>
    <a:masterClrMapping/>
  </p:clrMapOvr>
  <p:transition advTm="6085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7" name="Line 16"/>
          <p:cNvSpPr>
            <a:spLocks noChangeShapeType="1"/>
          </p:cNvSpPr>
          <p:nvPr/>
        </p:nvSpPr>
        <p:spPr bwMode="auto">
          <a:xfrm>
            <a:off x="395536" y="1268412"/>
            <a:ext cx="8137525" cy="0"/>
          </a:xfrm>
          <a:prstGeom prst="line">
            <a:avLst/>
          </a:prstGeom>
          <a:noFill/>
          <a:ln w="28575" cap="sq">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26638" name="Line 17"/>
          <p:cNvSpPr>
            <a:spLocks noChangeShapeType="1"/>
          </p:cNvSpPr>
          <p:nvPr/>
        </p:nvSpPr>
        <p:spPr bwMode="auto">
          <a:xfrm>
            <a:off x="250825" y="3559175"/>
            <a:ext cx="8137525"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26639" name="Line 18"/>
          <p:cNvSpPr>
            <a:spLocks noChangeShapeType="1"/>
          </p:cNvSpPr>
          <p:nvPr/>
        </p:nvSpPr>
        <p:spPr bwMode="auto">
          <a:xfrm>
            <a:off x="250825" y="4914900"/>
            <a:ext cx="8137525"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 name="2 Grupo"/>
          <p:cNvGrpSpPr/>
          <p:nvPr/>
        </p:nvGrpSpPr>
        <p:grpSpPr>
          <a:xfrm>
            <a:off x="107504" y="1527175"/>
            <a:ext cx="8928992" cy="3486001"/>
            <a:chOff x="250825" y="2205038"/>
            <a:chExt cx="8137525" cy="4064000"/>
          </a:xfrm>
        </p:grpSpPr>
        <p:sp>
          <p:nvSpPr>
            <p:cNvPr id="26628" name="Rectangle 15"/>
            <p:cNvSpPr>
              <a:spLocks noChangeArrowheads="1"/>
            </p:cNvSpPr>
            <p:nvPr/>
          </p:nvSpPr>
          <p:spPr bwMode="auto">
            <a:xfrm>
              <a:off x="5867400" y="4914900"/>
              <a:ext cx="2520950" cy="1354138"/>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lgn="ctr">
                <a:spcBef>
                  <a:spcPct val="20000"/>
                </a:spcBef>
              </a:pPr>
              <a:r>
                <a:rPr lang="es-ES_tradnl" sz="2800" b="1" dirty="0">
                  <a:solidFill>
                    <a:schemeClr val="bg1"/>
                  </a:solidFill>
                  <a:latin typeface="Arial" pitchFamily="34" charset="0"/>
                  <a:cs typeface="Arial" pitchFamily="34" charset="0"/>
                </a:rPr>
                <a:t>(e)</a:t>
              </a:r>
              <a:r>
                <a:rPr lang="es-ES_tradnl" sz="2800" b="1" dirty="0">
                  <a:latin typeface="Arial" pitchFamily="34" charset="0"/>
                  <a:cs typeface="Arial" pitchFamily="34" charset="0"/>
                </a:rPr>
                <a:t>d = ½ g. t</a:t>
              </a:r>
              <a:r>
                <a:rPr lang="es-ES_tradnl" sz="2800" b="1" baseline="30000" dirty="0">
                  <a:latin typeface="Arial" pitchFamily="34" charset="0"/>
                  <a:cs typeface="Arial" pitchFamily="34" charset="0"/>
                </a:rPr>
                <a:t>2</a:t>
              </a:r>
              <a:endParaRPr lang="es-ES" sz="2800" b="1" baseline="30000" dirty="0">
                <a:latin typeface="Arial" pitchFamily="34" charset="0"/>
                <a:cs typeface="Arial" pitchFamily="34" charset="0"/>
              </a:endParaRPr>
            </a:p>
          </p:txBody>
        </p:sp>
        <p:sp>
          <p:nvSpPr>
            <p:cNvPr id="26629" name="Rectangle 14"/>
            <p:cNvSpPr>
              <a:spLocks noChangeArrowheads="1"/>
            </p:cNvSpPr>
            <p:nvPr/>
          </p:nvSpPr>
          <p:spPr bwMode="auto">
            <a:xfrm>
              <a:off x="2833688" y="4914900"/>
              <a:ext cx="3033712" cy="1354138"/>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spcBef>
                  <a:spcPct val="20000"/>
                </a:spcBef>
              </a:pPr>
              <a:r>
                <a:rPr lang="es-ES_tradnl" sz="2800" b="1" dirty="0">
                  <a:solidFill>
                    <a:schemeClr val="bg1"/>
                  </a:solidFill>
                  <a:latin typeface="Arial" pitchFamily="34" charset="0"/>
                  <a:cs typeface="Arial" pitchFamily="34" charset="0"/>
                </a:rPr>
                <a:t>(e)</a:t>
              </a:r>
              <a:r>
                <a:rPr lang="es-ES_tradnl" sz="2800" b="1" dirty="0">
                  <a:latin typeface="Arial" pitchFamily="34" charset="0"/>
                  <a:cs typeface="Arial" pitchFamily="34" charset="0"/>
                </a:rPr>
                <a:t>d </a:t>
              </a:r>
              <a:r>
                <a:rPr lang="es-ES_tradnl" sz="2400" b="1" dirty="0" smtClean="0">
                  <a:latin typeface="Arial" pitchFamily="34" charset="0"/>
                  <a:cs typeface="Arial" pitchFamily="34" charset="0"/>
                </a:rPr>
                <a:t>=v</a:t>
              </a:r>
              <a:r>
                <a:rPr lang="es-ES_tradnl" sz="2400" b="1" baseline="-25000" dirty="0" smtClean="0">
                  <a:latin typeface="Arial" pitchFamily="34" charset="0"/>
                  <a:cs typeface="Arial" pitchFamily="34" charset="0"/>
                </a:rPr>
                <a:t>0</a:t>
              </a:r>
              <a:r>
                <a:rPr lang="es-ES_tradnl" sz="2400" b="1" dirty="0" smtClean="0">
                  <a:latin typeface="Arial" pitchFamily="34" charset="0"/>
                  <a:cs typeface="Arial" pitchFamily="34" charset="0"/>
                </a:rPr>
                <a:t>.t </a:t>
              </a:r>
              <a:r>
                <a:rPr lang="es-ES_tradnl" sz="2400" b="1" dirty="0">
                  <a:latin typeface="Arial" pitchFamily="34" charset="0"/>
                  <a:cs typeface="Arial" pitchFamily="34" charset="0"/>
                </a:rPr>
                <a:t>+ ½ a.t</a:t>
              </a:r>
              <a:r>
                <a:rPr lang="es-ES_tradnl" sz="2400" b="1" baseline="30000" dirty="0">
                  <a:latin typeface="Arial" pitchFamily="34" charset="0"/>
                  <a:cs typeface="Arial" pitchFamily="34" charset="0"/>
                </a:rPr>
                <a:t>2</a:t>
              </a:r>
              <a:endParaRPr lang="es-ES" sz="2400" b="1" baseline="30000" dirty="0">
                <a:latin typeface="Arial" pitchFamily="34" charset="0"/>
                <a:cs typeface="Arial" pitchFamily="34" charset="0"/>
              </a:endParaRPr>
            </a:p>
          </p:txBody>
        </p:sp>
        <p:sp>
          <p:nvSpPr>
            <p:cNvPr id="26630" name="Rectangle 13"/>
            <p:cNvSpPr>
              <a:spLocks noChangeArrowheads="1"/>
            </p:cNvSpPr>
            <p:nvPr/>
          </p:nvSpPr>
          <p:spPr bwMode="auto">
            <a:xfrm>
              <a:off x="250825" y="4914900"/>
              <a:ext cx="2582863" cy="1354138"/>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spcBef>
                  <a:spcPct val="20000"/>
                </a:spcBef>
              </a:pPr>
              <a:r>
                <a:rPr lang="es-ES_tradnl" sz="2800" b="1">
                  <a:latin typeface="Arial" pitchFamily="34" charset="0"/>
                  <a:cs typeface="Arial" pitchFamily="34" charset="0"/>
                </a:rPr>
                <a:t>DISTANCIA</a:t>
              </a:r>
              <a:endParaRPr lang="es-ES" sz="2800" b="1">
                <a:latin typeface="Arial" pitchFamily="34" charset="0"/>
                <a:cs typeface="Arial" pitchFamily="34" charset="0"/>
              </a:endParaRPr>
            </a:p>
          </p:txBody>
        </p:sp>
        <p:sp>
          <p:nvSpPr>
            <p:cNvPr id="26631" name="Rectangle 12"/>
            <p:cNvSpPr>
              <a:spLocks noChangeArrowheads="1"/>
            </p:cNvSpPr>
            <p:nvPr/>
          </p:nvSpPr>
          <p:spPr bwMode="auto">
            <a:xfrm>
              <a:off x="5867400" y="3559175"/>
              <a:ext cx="2520950" cy="1355725"/>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lgn="ctr">
                <a:spcBef>
                  <a:spcPct val="20000"/>
                </a:spcBef>
              </a:pPr>
              <a:r>
                <a:rPr lang="es-ES_tradnl" sz="2800" b="1">
                  <a:latin typeface="Arial" pitchFamily="34" charset="0"/>
                  <a:cs typeface="Arial" pitchFamily="34" charset="0"/>
                </a:rPr>
                <a:t>v = g.t</a:t>
              </a:r>
              <a:endParaRPr lang="es-ES" sz="2800" b="1">
                <a:latin typeface="Arial" pitchFamily="34" charset="0"/>
                <a:cs typeface="Arial" pitchFamily="34" charset="0"/>
              </a:endParaRPr>
            </a:p>
          </p:txBody>
        </p:sp>
        <p:sp>
          <p:nvSpPr>
            <p:cNvPr id="26632" name="Rectangle 11"/>
            <p:cNvSpPr>
              <a:spLocks noChangeArrowheads="1"/>
            </p:cNvSpPr>
            <p:nvPr/>
          </p:nvSpPr>
          <p:spPr bwMode="auto">
            <a:xfrm>
              <a:off x="2833688" y="3559175"/>
              <a:ext cx="3033712" cy="1355725"/>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lgn="ctr">
                <a:spcBef>
                  <a:spcPct val="20000"/>
                </a:spcBef>
              </a:pPr>
              <a:r>
                <a:rPr lang="es-ES_tradnl" sz="2800" b="1">
                  <a:latin typeface="Arial" pitchFamily="34" charset="0"/>
                  <a:cs typeface="Arial" pitchFamily="34" charset="0"/>
                </a:rPr>
                <a:t>v = v</a:t>
              </a:r>
              <a:r>
                <a:rPr lang="es-ES_tradnl" sz="2800" b="1" baseline="-25000">
                  <a:latin typeface="Arial" pitchFamily="34" charset="0"/>
                  <a:cs typeface="Arial" pitchFamily="34" charset="0"/>
                </a:rPr>
                <a:t>0</a:t>
              </a:r>
              <a:r>
                <a:rPr lang="es-ES_tradnl" sz="2800" b="1">
                  <a:latin typeface="Arial" pitchFamily="34" charset="0"/>
                  <a:cs typeface="Arial" pitchFamily="34" charset="0"/>
                </a:rPr>
                <a:t> + a.t</a:t>
              </a:r>
              <a:endParaRPr lang="es-ES" sz="2800" b="1">
                <a:latin typeface="Arial" pitchFamily="34" charset="0"/>
                <a:cs typeface="Arial" pitchFamily="34" charset="0"/>
              </a:endParaRPr>
            </a:p>
          </p:txBody>
        </p:sp>
        <p:sp>
          <p:nvSpPr>
            <p:cNvPr id="26633" name="Rectangle 10"/>
            <p:cNvSpPr>
              <a:spLocks noChangeArrowheads="1"/>
            </p:cNvSpPr>
            <p:nvPr/>
          </p:nvSpPr>
          <p:spPr bwMode="auto">
            <a:xfrm>
              <a:off x="250825" y="3559175"/>
              <a:ext cx="2582863" cy="1355725"/>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spcBef>
                  <a:spcPct val="20000"/>
                </a:spcBef>
              </a:pPr>
              <a:r>
                <a:rPr lang="es-ES_tradnl" sz="2800" b="1">
                  <a:latin typeface="Arial" pitchFamily="34" charset="0"/>
                  <a:cs typeface="Arial" pitchFamily="34" charset="0"/>
                </a:rPr>
                <a:t>VELOCIDAD</a:t>
              </a:r>
              <a:endParaRPr lang="es-ES" sz="2800" b="1">
                <a:latin typeface="Arial" pitchFamily="34" charset="0"/>
                <a:cs typeface="Arial" pitchFamily="34" charset="0"/>
              </a:endParaRPr>
            </a:p>
          </p:txBody>
        </p:sp>
        <p:sp>
          <p:nvSpPr>
            <p:cNvPr id="26634" name="Rectangle 9"/>
            <p:cNvSpPr>
              <a:spLocks noChangeArrowheads="1"/>
            </p:cNvSpPr>
            <p:nvPr/>
          </p:nvSpPr>
          <p:spPr bwMode="auto">
            <a:xfrm>
              <a:off x="5867400" y="2205038"/>
              <a:ext cx="2520950" cy="1354137"/>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spcBef>
                  <a:spcPct val="20000"/>
                </a:spcBef>
              </a:pPr>
              <a:r>
                <a:rPr lang="es-ES_tradnl" sz="2800" b="1">
                  <a:latin typeface="Arial" pitchFamily="34" charset="0"/>
                  <a:cs typeface="Arial" pitchFamily="34" charset="0"/>
                </a:rPr>
                <a:t>CAÍDA LIBRE</a:t>
              </a:r>
              <a:endParaRPr lang="es-ES" sz="2800" b="1">
                <a:latin typeface="Arial" pitchFamily="34" charset="0"/>
                <a:cs typeface="Arial" pitchFamily="34" charset="0"/>
              </a:endParaRPr>
            </a:p>
          </p:txBody>
        </p:sp>
        <p:sp>
          <p:nvSpPr>
            <p:cNvPr id="26635" name="Rectangle 8"/>
            <p:cNvSpPr>
              <a:spLocks noChangeArrowheads="1"/>
            </p:cNvSpPr>
            <p:nvPr/>
          </p:nvSpPr>
          <p:spPr bwMode="auto">
            <a:xfrm>
              <a:off x="2833688" y="2205038"/>
              <a:ext cx="3033712" cy="1354137"/>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lgn="ctr">
                <a:spcBef>
                  <a:spcPct val="20000"/>
                </a:spcBef>
              </a:pPr>
              <a:r>
                <a:rPr lang="es-ES_tradnl" sz="2800" b="1" dirty="0" smtClean="0">
                  <a:latin typeface="Arial" pitchFamily="34" charset="0"/>
                  <a:cs typeface="Arial" pitchFamily="34" charset="0"/>
                </a:rPr>
                <a:t>MUV</a:t>
              </a:r>
              <a:endParaRPr lang="es-ES" sz="2800" b="1" dirty="0">
                <a:latin typeface="Arial" pitchFamily="34" charset="0"/>
                <a:cs typeface="Arial" pitchFamily="34" charset="0"/>
              </a:endParaRPr>
            </a:p>
          </p:txBody>
        </p:sp>
        <p:sp>
          <p:nvSpPr>
            <p:cNvPr id="26636" name="Rectangle 7"/>
            <p:cNvSpPr>
              <a:spLocks noChangeArrowheads="1"/>
            </p:cNvSpPr>
            <p:nvPr/>
          </p:nvSpPr>
          <p:spPr bwMode="auto">
            <a:xfrm>
              <a:off x="250825" y="2205038"/>
              <a:ext cx="2582863" cy="1354137"/>
            </a:xfrm>
            <a:prstGeom prst="rect">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pPr>
                <a:spcBef>
                  <a:spcPct val="20000"/>
                </a:spcBef>
              </a:pPr>
              <a:endParaRPr lang="es-ES_tradnl" sz="2800">
                <a:solidFill>
                  <a:schemeClr val="bg1"/>
                </a:solidFill>
                <a:latin typeface="Arial" pitchFamily="34" charset="0"/>
                <a:cs typeface="Arial" pitchFamily="34" charset="0"/>
              </a:endParaRPr>
            </a:p>
          </p:txBody>
        </p:sp>
        <p:sp>
          <p:nvSpPr>
            <p:cNvPr id="26641" name="Line 20"/>
            <p:cNvSpPr>
              <a:spLocks noChangeShapeType="1"/>
            </p:cNvSpPr>
            <p:nvPr/>
          </p:nvSpPr>
          <p:spPr bwMode="auto">
            <a:xfrm>
              <a:off x="250825" y="2205038"/>
              <a:ext cx="0" cy="4064000"/>
            </a:xfrm>
            <a:prstGeom prst="line">
              <a:avLst/>
            </a:prstGeom>
            <a:ln>
              <a:solidFill>
                <a:srgbClr val="7030A0"/>
              </a:solidFill>
              <a:headEnd/>
              <a:tailEnd/>
            </a:ln>
          </p:spPr>
          <p:style>
            <a:lnRef idx="2">
              <a:schemeClr val="accent5"/>
            </a:lnRef>
            <a:fillRef idx="1">
              <a:schemeClr val="lt1"/>
            </a:fillRef>
            <a:effectRef idx="0">
              <a:schemeClr val="accent5"/>
            </a:effectRef>
            <a:fontRef idx="minor">
              <a:schemeClr val="dk1"/>
            </a:fontRef>
          </p:style>
          <p:txBody>
            <a:bodyPr/>
            <a:lstStyle/>
            <a:p>
              <a:endParaRPr lang="es-AR">
                <a:latin typeface="Arial" pitchFamily="34" charset="0"/>
                <a:cs typeface="Arial" pitchFamily="34" charset="0"/>
              </a:endParaRPr>
            </a:p>
          </p:txBody>
        </p:sp>
      </p:grpSp>
      <p:sp>
        <p:nvSpPr>
          <p:cNvPr id="23" name="Rectangle 2"/>
          <p:cNvSpPr txBox="1">
            <a:spLocks noChangeArrowheads="1"/>
          </p:cNvSpPr>
          <p:nvPr/>
        </p:nvSpPr>
        <p:spPr>
          <a:xfrm>
            <a:off x="0" y="-1"/>
            <a:ext cx="9144000" cy="1268413"/>
          </a:xfrm>
          <a:prstGeom prst="rect">
            <a:avLst/>
          </a:prstGeom>
          <a:solidFill>
            <a:srgbClr val="7030A0"/>
          </a:solidFill>
        </p:spPr>
        <p:txBody>
          <a:bodyPr vert="horz" rtlCol="0" anchor="ctr">
            <a:normAutofit fontScale="975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CAIDA LIBRE-M.U.V.</a:t>
            </a:r>
          </a:p>
          <a:p>
            <a:pPr algn="ctr" eaLnBrk="1" fontAlgn="auto" hangingPunct="1">
              <a:spcAft>
                <a:spcPts val="0"/>
              </a:spcAft>
              <a:defRPr/>
            </a:pPr>
            <a:r>
              <a:rPr lang="es-ES" sz="4000" dirty="0" smtClean="0">
                <a:solidFill>
                  <a:schemeClr val="bg1"/>
                </a:solidFill>
                <a:latin typeface="Arial" pitchFamily="34" charset="0"/>
                <a:cs typeface="Arial" pitchFamily="34" charset="0"/>
              </a:rPr>
              <a:t>ECUACIONES </a:t>
            </a:r>
          </a:p>
        </p:txBody>
      </p:sp>
      <p:sp>
        <p:nvSpPr>
          <p:cNvPr id="4" name="3 CuadroTexto"/>
          <p:cNvSpPr txBox="1"/>
          <p:nvPr/>
        </p:nvSpPr>
        <p:spPr>
          <a:xfrm>
            <a:off x="250825" y="5589240"/>
            <a:ext cx="8713663" cy="646331"/>
          </a:xfrm>
          <a:prstGeom prst="rect">
            <a:avLst/>
          </a:prstGeom>
          <a:solidFill>
            <a:srgbClr val="7030A0"/>
          </a:solidFill>
        </p:spPr>
        <p:txBody>
          <a:bodyPr wrap="square" rtlCol="0">
            <a:spAutoFit/>
          </a:bodyPr>
          <a:lstStyle/>
          <a:p>
            <a:pPr marL="285750" indent="-285750" algn="just">
              <a:buFont typeface="Arial" pitchFamily="34" charset="0"/>
              <a:buChar char="•"/>
            </a:pPr>
            <a:r>
              <a:rPr lang="es-AR" dirty="0" smtClean="0">
                <a:solidFill>
                  <a:schemeClr val="bg1"/>
                </a:solidFill>
              </a:rPr>
              <a:t>De estas ecuaciones es posible despejar todas las incógnitas que aparezcan en una situación problemática.</a:t>
            </a:r>
            <a:endParaRPr lang="es-AR" dirty="0">
              <a:solidFill>
                <a:schemeClr val="bg1"/>
              </a:solidFill>
            </a:endParaRPr>
          </a:p>
        </p:txBody>
      </p:sp>
    </p:spTree>
  </p:cSld>
  <p:clrMapOvr>
    <a:masterClrMapping/>
  </p:clrMapOvr>
  <p:transition advTm="15852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3"/>
          <p:cNvSpPr>
            <a:spLocks noChangeArrowheads="1"/>
          </p:cNvSpPr>
          <p:nvPr/>
        </p:nvSpPr>
        <p:spPr bwMode="auto">
          <a:xfrm>
            <a:off x="827088" y="1989138"/>
            <a:ext cx="7416800" cy="3744912"/>
          </a:xfrm>
          <a:prstGeom prst="rect">
            <a:avLst/>
          </a:prstGeom>
          <a:solidFill>
            <a:schemeClr val="accent1">
              <a:lumMod val="20000"/>
              <a:lumOff val="80000"/>
            </a:schemeClr>
          </a:solidFill>
          <a:ln w="57150">
            <a:solidFill>
              <a:srgbClr val="000099"/>
            </a:solidFill>
            <a:miter lim="800000"/>
            <a:headEnd/>
            <a:tailEnd/>
          </a:ln>
        </p:spPr>
        <p:txBody>
          <a:bodyPr/>
          <a:lstStyle/>
          <a:p>
            <a:pPr marL="342900" indent="-342900">
              <a:lnSpc>
                <a:spcPct val="90000"/>
              </a:lnSpc>
              <a:spcBef>
                <a:spcPct val="20000"/>
              </a:spcBef>
              <a:buFontTx/>
              <a:buChar char="•"/>
              <a:defRPr/>
            </a:pPr>
            <a:r>
              <a:rPr lang="es-ES_tradnl" sz="2000" b="1" dirty="0">
                <a:solidFill>
                  <a:srgbClr val="000099"/>
                </a:solidFill>
              </a:rPr>
              <a:t> Es un </a:t>
            </a:r>
            <a:r>
              <a:rPr lang="es-ES_tradnl" sz="2000" b="1" dirty="0" smtClean="0">
                <a:solidFill>
                  <a:srgbClr val="000099"/>
                </a:solidFill>
              </a:rPr>
              <a:t>M.U.V</a:t>
            </a:r>
            <a:r>
              <a:rPr lang="es-ES_tradnl" sz="2000" b="1" dirty="0">
                <a:solidFill>
                  <a:srgbClr val="000099"/>
                </a:solidFill>
              </a:rPr>
              <a:t>. con velocidad inicial.</a:t>
            </a:r>
          </a:p>
          <a:p>
            <a:pPr marL="342900" indent="-342900">
              <a:lnSpc>
                <a:spcPct val="90000"/>
              </a:lnSpc>
              <a:spcBef>
                <a:spcPct val="20000"/>
              </a:spcBef>
              <a:defRPr/>
            </a:pPr>
            <a:endParaRPr lang="es-ES_tradnl" sz="2000" b="1" dirty="0">
              <a:solidFill>
                <a:srgbClr val="000099"/>
              </a:solidFill>
            </a:endParaRPr>
          </a:p>
          <a:p>
            <a:pPr marL="342900" indent="-342900">
              <a:lnSpc>
                <a:spcPct val="90000"/>
              </a:lnSpc>
              <a:spcBef>
                <a:spcPct val="20000"/>
              </a:spcBef>
              <a:buFontTx/>
              <a:buChar char="•"/>
              <a:defRPr/>
            </a:pPr>
            <a:r>
              <a:rPr lang="es-ES_tradnl" sz="2000" b="1" dirty="0">
                <a:solidFill>
                  <a:srgbClr val="000099"/>
                </a:solidFill>
              </a:rPr>
              <a:t> La aceleración es la de la gravedad.</a:t>
            </a:r>
          </a:p>
          <a:p>
            <a:pPr marL="342900" indent="-342900">
              <a:lnSpc>
                <a:spcPct val="90000"/>
              </a:lnSpc>
              <a:spcBef>
                <a:spcPct val="20000"/>
              </a:spcBef>
              <a:defRPr/>
            </a:pPr>
            <a:endParaRPr lang="es-ES_tradnl" sz="2000" b="1" dirty="0">
              <a:solidFill>
                <a:srgbClr val="000099"/>
              </a:solidFill>
            </a:endParaRPr>
          </a:p>
          <a:p>
            <a:pPr marL="342900" indent="-342900" algn="just">
              <a:lnSpc>
                <a:spcPct val="90000"/>
              </a:lnSpc>
              <a:spcBef>
                <a:spcPct val="20000"/>
              </a:spcBef>
              <a:buFontTx/>
              <a:buChar char="•"/>
              <a:defRPr/>
            </a:pPr>
            <a:r>
              <a:rPr lang="es-ES_tradnl" sz="2000" b="1" dirty="0">
                <a:solidFill>
                  <a:srgbClr val="000099"/>
                </a:solidFill>
              </a:rPr>
              <a:t> </a:t>
            </a:r>
            <a:r>
              <a:rPr lang="es-ES_tradnl" sz="2000" b="1" dirty="0" smtClean="0">
                <a:solidFill>
                  <a:srgbClr val="000099"/>
                </a:solidFill>
              </a:rPr>
              <a:t>Cuando el cuerpo se arroja hacia arriba la velocidad inicial es máxima y disminuye a medida que el cuerpo asciende, cuando este llega a su altura máxima, la velocidad por un instante se hace cero y luego, cuando comienza a descender se acelera de manera constante incrementándose así su velocidad con la aceleración de la gravedad hasta que el cuerpo termina de caer. </a:t>
            </a:r>
            <a:endParaRPr lang="es-ES" sz="2000" b="1" dirty="0">
              <a:solidFill>
                <a:srgbClr val="000099"/>
              </a:solidFill>
            </a:endParaRPr>
          </a:p>
        </p:txBody>
      </p:sp>
      <p:sp>
        <p:nvSpPr>
          <p:cNvPr id="5" name="Rectangle 2"/>
          <p:cNvSpPr txBox="1">
            <a:spLocks noChangeArrowheads="1"/>
          </p:cNvSpPr>
          <p:nvPr/>
        </p:nvSpPr>
        <p:spPr>
          <a:xfrm>
            <a:off x="0" y="-1"/>
            <a:ext cx="9144000" cy="1268413"/>
          </a:xfrm>
          <a:prstGeom prst="rect">
            <a:avLst/>
          </a:prstGeom>
          <a:solidFill>
            <a:srgbClr val="000099"/>
          </a:solidFill>
        </p:spPr>
        <p:txBody>
          <a:bodyPr vert="horz" rtlCol="0" anchor="ctr">
            <a:normAutofit fontScale="97500" lnSpcReduction="1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TIRO VERTICAL-M.U.V.</a:t>
            </a:r>
          </a:p>
          <a:p>
            <a:pPr algn="ctr" eaLnBrk="1" fontAlgn="auto" hangingPunct="1">
              <a:spcAft>
                <a:spcPts val="0"/>
              </a:spcAft>
              <a:defRPr/>
            </a:pPr>
            <a:r>
              <a:rPr lang="es-ES" sz="4000" dirty="0" smtClean="0">
                <a:solidFill>
                  <a:schemeClr val="bg1"/>
                </a:solidFill>
                <a:latin typeface="Arial" pitchFamily="34" charset="0"/>
                <a:cs typeface="Arial" pitchFamily="34" charset="0"/>
              </a:rPr>
              <a:t>CARACTERÍSTICAS</a:t>
            </a:r>
          </a:p>
        </p:txBody>
      </p:sp>
    </p:spTree>
  </p:cSld>
  <p:clrMapOvr>
    <a:masterClrMapping/>
  </p:clrMapOvr>
  <p:transition advTm="684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12" name="Picture 12" descr="https://encrypted-tbn3.gstatic.com/images?q=tbn:ANd9GcTNojIrcXKoIeDfPSJByAVGqwmyiyuCJkURSLQvZ0PpXWwtJsHxg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7927" y="4078473"/>
            <a:ext cx="952641" cy="120032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2"/>
          <p:cNvSpPr txBox="1">
            <a:spLocks noChangeArrowheads="1"/>
          </p:cNvSpPr>
          <p:nvPr/>
        </p:nvSpPr>
        <p:spPr>
          <a:xfrm>
            <a:off x="0" y="-1"/>
            <a:ext cx="9144000" cy="908721"/>
          </a:xfrm>
          <a:prstGeom prst="rect">
            <a:avLst/>
          </a:prstGeom>
          <a:solidFill>
            <a:srgbClr val="000099"/>
          </a:solidFill>
        </p:spPr>
        <p:txBody>
          <a:bodyPr vert="horz" rtlCol="0" anchor="ctr">
            <a:normAutofit fontScale="97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ES" sz="4000" dirty="0" smtClean="0">
                <a:solidFill>
                  <a:schemeClr val="bg1"/>
                </a:solidFill>
                <a:latin typeface="Arial" pitchFamily="34" charset="0"/>
                <a:cs typeface="Arial" pitchFamily="34" charset="0"/>
              </a:rPr>
              <a:t>TIRO VERTICAL-M.U.V.</a:t>
            </a:r>
          </a:p>
        </p:txBody>
      </p:sp>
      <p:sp>
        <p:nvSpPr>
          <p:cNvPr id="16" name="15 CuadroTexto"/>
          <p:cNvSpPr txBox="1"/>
          <p:nvPr/>
        </p:nvSpPr>
        <p:spPr>
          <a:xfrm>
            <a:off x="9828584" y="3881038"/>
            <a:ext cx="3140943" cy="1200329"/>
          </a:xfrm>
          <a:prstGeom prst="rect">
            <a:avLst/>
          </a:prstGeom>
          <a:noFill/>
        </p:spPr>
        <p:txBody>
          <a:bodyPr wrap="square" rtlCol="0">
            <a:spAutoFit/>
          </a:bodyPr>
          <a:lstStyle/>
          <a:p>
            <a:pPr algn="just"/>
            <a:r>
              <a:rPr lang="es-AR" dirty="0" smtClean="0"/>
              <a:t>SENTIDO POSITIVO HACIA ABAJO RESPECTO DEL CONSIDERADO PUNTO DE ORIGEN.</a:t>
            </a:r>
            <a:endParaRPr lang="es-AR" dirty="0"/>
          </a:p>
        </p:txBody>
      </p:sp>
      <p:grpSp>
        <p:nvGrpSpPr>
          <p:cNvPr id="9" name="8 Grupo"/>
          <p:cNvGrpSpPr/>
          <p:nvPr/>
        </p:nvGrpSpPr>
        <p:grpSpPr>
          <a:xfrm>
            <a:off x="190823" y="1987180"/>
            <a:ext cx="3169555" cy="2147717"/>
            <a:chOff x="4220999" y="1576522"/>
            <a:chExt cx="3781177" cy="2808312"/>
          </a:xfrm>
        </p:grpSpPr>
        <p:sp>
          <p:nvSpPr>
            <p:cNvPr id="8" name="7 Llamada ovalada"/>
            <p:cNvSpPr/>
            <p:nvPr/>
          </p:nvSpPr>
          <p:spPr>
            <a:xfrm>
              <a:off x="4220999" y="1576522"/>
              <a:ext cx="3781177" cy="2808312"/>
            </a:xfrm>
            <a:prstGeom prst="wedgeEllipseCallout">
              <a:avLst>
                <a:gd name="adj1" fmla="val 57826"/>
                <a:gd name="adj2" fmla="val 36202"/>
              </a:avLst>
            </a:prstGeom>
            <a:solidFill>
              <a:srgbClr val="92D05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4412062" y="1928245"/>
              <a:ext cx="3399049" cy="2092701"/>
            </a:xfrm>
            <a:prstGeom prst="rect">
              <a:avLst/>
            </a:prstGeom>
            <a:noFill/>
          </p:spPr>
          <p:txBody>
            <a:bodyPr wrap="square" rtlCol="0">
              <a:spAutoFit/>
            </a:bodyPr>
            <a:lstStyle/>
            <a:p>
              <a:pPr algn="ctr"/>
              <a:r>
                <a:rPr lang="es-AR" sz="1400" b="1" dirty="0" smtClean="0">
                  <a:solidFill>
                    <a:srgbClr val="000099"/>
                  </a:solidFill>
                </a:rPr>
                <a:t>EL CUERPO SE VA DESACELERANDO AL ASCENDER, LUEGO, LA VELOCIDAD DISMINUYE CON UNA DESACELERACIÓN CONSTANTE IGUAL A LA DE LA GRAVEDAD</a:t>
              </a:r>
              <a:endParaRPr lang="es-AR" sz="1400" b="1" dirty="0">
                <a:solidFill>
                  <a:srgbClr val="000099"/>
                </a:solidFill>
              </a:endParaRPr>
            </a:p>
          </p:txBody>
        </p:sp>
      </p:grpSp>
      <p:sp>
        <p:nvSpPr>
          <p:cNvPr id="2" name="AutoShape 2" descr="data:image/jpeg;base64,/9j/4AAQSkZJRgABAQAAAQABAAD/2wCEAAkGBxASDxAQDw8PDw8VDw4QEBAPDw8QEA8PFRUWFxUVFRUYHSggGBolGxUVITEhJSkrLi4uFx8zODMsNygtLisBCgoKDg0OGhAQGi0lHiUtLS0tKy0tLS0tLS0tLSstKy0tLSstLS0tLS0tLS0tLSstLS0tLS0tLS0tLS0tLS0tLf/AABEIAOEA4QMBEQACEQEDEQH/xAAcAAABBQEBAQAAAAAAAAAAAAAAAQIDBAYFBwj/xABGEAACAQICBQgHBAYJBQAAAAAAAQIDEQQFEiExUWEGBxMiQXGBkTJCUnKhscEjgpLRQ2KissLhFCQzNGNzg6PwFVN0k8P/xAAbAQEAAgMBAQAAAAAAAAAAAAAAAQMCBAUGB//EAEARAAIBAwEFBQYEAwQLAAAAAAABAgMEETEFEiFBUQYTYXGBIjKRscHRFEKh8DRS4SMkM/EVQ0RTYnKCg5Ky0v/aAAwDAQACEQMRAD8A9xAAAAAAAAAAAAAAAAGzqRj6TS72kQ2lqSk3oVp5lSXa33JlTr01zLVb1HyIJ5vHsi/FpFbu4GbtnFZk0kQSz3dT/a/kR+Lj0OZUvKUXiLz+giz3/DX4/wCQ/Fx6Ff46HQfHPI9sGu6SfzsZK6gZq8pssU83ova3Hvi/pcsVaD5lsa9N8y3Srwl6Moy7mmWJp6FqaehISSAAAAAAAAAAAAAAAAAAAAAAAAAAAAAAUsRmUI6l13w2eZRUuIQL4W85eBzcRmc326K3R1fHaaNS9b0NyFrFa8SjOt48Wac7hvVmzGmloRyrFLqsyaUU29EVamIb7iVM8LtLaruZ7sOEFp4+L+nTzG9KO8OV3rGusFMlVBvT8TNTM1UD+kcTNVC1VWOWJLo1mjYhcNcy/hc7qx9bSW6fW+O024XL5m7TvHzOzg8+py1TWg9+2P8AI2oVoyNyFxGR1oyTSaaaexp3TLS8UAAAAAAAAAAAAAAAAAAAAAACti8bGnt1y9lfXcVVKsaa4ltOjKehxcXj5T2uy9lbP5nMrXcpcOR0aVvGHmUp1TQlVNlRInMpczNRGORW5mWCCtU7BF8zyXaXaO6lawevGXlyX1fp1IXIyyeMyMlMnJKYxzJyZJjXMyyZpjXMyTM1Ib0hYpFikHSlkZF0ZkkMRxL4zNiFQvYHNqlN3hK2+L1xfejbp1mjepXDRqsrzunVtF9Sp7LeqXuv6G5Gakb8KikdUzLAAAAAAAAAAAAAAAAAAAz+ccoowbhS6zWqU76k9y3s3KVjUqrOcF1Knl5Zma2ey9lPxZk+z1Oes5Z9DpQb6EUc/j60JLjFqX5GhX7LVsZpVE/BrH3L1It0MbTn6E03u2Pyes85ebPurT/Gg0uuq+K4FiwSORznIzwNlIx1MK1WNGnKpPSKbfoVmyw+RXFxOvVlVnrJ5/p6aDWyclSGqLexN9yL6VCrV9yLfkmTvJaj1hZv1bd7RvU9kXcvyY82vvkx76C5jlgJ74rxZtx2FcPVxXx+w/EwF/6a/aXky5bAqc5r4f1H4tdBHlb9tfh/mZf6Bn/vF8P6k/jF0GyyuXZKPk0Q9h1VpNfr/Uzjex5ohnl9Rbn3P8yuWyrmOmH5P74NiF5TfUgnSnHbF/P5FTt61P3ov9+Ru0q8JaMKddomFQ36dXBqsj5RWtCu7x2Kptcfe3ribtOrnU6FKsnwZqoyTSaaaaumtaaLjYFAAAAAAAAAAAAAADK8o8+20qT1a1Oae3fFcN7OpZ2efbn6IvpUs8WY/EYg7UIG/CGCjUql6iXKJXlMsSLEiJy895luprDJOjgs7nDVU+0jv9dePb4+Z5faXZW2uMyt/wCzl4e6/Tl6fBmSk0d6jXVWCdO7T4NbNu08TPY15Trui4e0ujWMdc/fj4Hm+1N73Voqa/O8PyXHHrw81knhhN78EdW37PN8a0/Rfd/Y+cut0Jo0Irs89Z2qGzLWjxjBZ6vi/wBfoVOpJ8yQ3jAAAAFAAE5EbBKIpMxZbEhnIxZfBlarCL2pfU1qtCnP3l+/M3qVWUdGQ9Db0X4M0alljjB+jOlSuep28hzt0mqdW7pPxdN71vXD/jqjJxe7PgdWhXTNnGSaTTTTSaa1prei43BQAAAAAAAAAADO8qM40E6NN9drryXqxfYuL+XedCytd978tPmXUqe88mGxFY70IHQhDBQqVDYjEvSIJSLEjPBG3/ziSSdrLOSuIq2lNdBDfUXXa4Q/Ox5faXa+wtMxpvvJ9I6estPhkpnXjHTiavLuS2GpWbj00/aq9ZeEdnwueD2h2t2jd5jGXdx6R4P1lr8MeRrSrSkZDlXmDljJOnJxVK1KDi7WcfS/auvAz2bGVKkp5e8+Oefh+h6exsacrPu60VJT4tNZTzp+nEmyzlHsjXX+pFfvL6ryR6a22p+Wt8fuvt8Dw23OwWtbZz/7bf8A6yfyl/5cjRU5qSTi1JPWmndNd52YyUllPgfNKtKdKbp1IuMlwaaw15ocSVgAAAAAANkwZIhmyCyJXnIxZdEglIwZswYxTMGbMWSxae0qnBSWGbVKo4vgd7k5mnRyVGo/s5O0G/Uk+zufz7zUcHDhyO1bXCn7LNYQboAAAAAAAAUM7zJUKTnqc31acX2y48FtL7ei60934mUI7zwebYzEuTbbbbbbb2tvaz0tKmorCOnThhHOq1DZijYSK0pFqRmX8oyWtiX9mtGF7Sqy9BcF7T4Lxscfa23bTZsf7V5nyitX9l4v0yYTqRhqbnJ+T9DD2aWnV7ak7OX3V6q7vifLdr9o7zaOYze7T/kWnq9ZevDokac6spHVOAVkGYYlUqNSq9kISl3tLUiylTdSagubLaFJ1akYLm8HkEpNttu7bbb3t7WevSS4I96kksLQQkFzLcyqUX1HeN+tB+i+7c+PzNm2u6lB+zp0OHtrs/abWp4rLE1pNe8vDxXg/TD4mwy7MadaN4PWvSi/Si+P5npbe5p145jrzXNHxXbOw7vZVXcrr2X7sl7svs+qfFeXEtmwcYAABINkAimyDNEE2QWIr1GYsuiV5yMWXxI9IxLoskhMxZbFk8ZXVmVyRt0p4NjybzLpIdHN3qQS1vbOHY+/sfhvNWUcM71Cr3kfE7JiXgAAAAAAed8ps06atJp3pwvCnuftS8X8Ej0Njb93T46vi/ob1vT4ZM5WqHTijeiirORakWI1GQclHK1TFJxjtjR1qUvf3Lht322HhNu9r4080LF5lznql/y9X46dM8tepXxwibSlSUUoxSjFKyUUkktyR86nv1ZOc223q3xb82abY6xi6bGRGitxwDN8vcTo4TQ7alSEfBdd/urzOhsunmvnon9vqdjYtPeuN7+VN/T6nnR6I9WAAAElCtKElODcZLY18uK4GdOpKnLei8M17u0o3dKVGvFSg9U/3wa5NcVyNbk2dRq9SdoVd3ZPjH8vntPR2d/Gv7MuEvn5fY+M9pOyVbZjdajmdHrzj4S8OktOTw8Z650DxwADZMgySIZsgsRBNmJYkV6jIZdFFabMWWxI7mJchykQZolhMxaLoMuYLGSpTjUjti729qPbHxX0KZxyjo21XdkmehUK0ZwjOLvGUVJPgzWO0nlZJASAAAHH5U5h0OGlZ2nP7OPC+1+Cv8DbsqPe1UnouLM6cd6WDzWtUPTxR1oRwim7tpJNttJJK7bexJby1uMYuUnhLi2XLgbbk3ybVK1aulKttjHbGl+cuPZ2b38u7RdqJXbdtavFLRvnP7R8NXz6GpVrb3BaGnjE8rRpbzNZsmjTOxSs8orcglAiraYQUiGSOVWp4LEzBc4le9WjT9mnKbXvOy/cZ0dkwxGUvHHw/wAz0+wqeKc59Xj4f5mQOsd0AAAAAVPddPamnZp70wnghpSTTWUzT5JnulanWdp7Iz2KXB7n8zv2O0d/FOrryfXz8T5N2o7Gu33ruwWYayhzj4x6x6rVcsrTvtnXPna4kcmYmaRDNkFiRBNkFsUVqjMWWpFebMS5IjuQZipkEj4yIZZFksJmDRs05Gt5GY68Z0G9cevD3G+svBv9o1ZrDO7aVN6ODTGBtAAAB57y5x+niejT6tKNvvys5fDRXgeg2XR3aTn1+S/bNy2hzMtUmdZLB0Yo2vJfIOiSrVles11Y/wDai+z3t78O/wCWdpu0bvZO2t3/AGS1f87/APlcuuvQ1q1Xe4LQ0aPIwWWa7J6UTu2VHJVJlqMT01KikilsbURrXUEkZRZVqHmLpcS6J5dyzraWNq7oqEF4RTfxkzo2Ed2gvHLPabJhu2sfHL/U4JuHSAAAAAAAGgDQ5JndrUqz1bIVH8pP6+Z2bHaGMU6r8n9H9z5r2q7HqW9eWMeOsoLn1lFdesefLjwfemztnzBEM2YliRBUkQy2KK1SRiy6KK82YlqQy4MguAOTIM0SRkYsuiy7lGN6HEUql7RUtGfuS1PyvfwKKiyjpWlTdmj0w1zsgANnJJNvUkm29yQB43jcU6lSdR7ZzlN/ebdviezo09yCj0R1aMcI0PI7JtJrE1VqT+xi+1r1/wAvPceG7X7c3E7Gg+L99+H8vr+bw4c2TWqY9lGxPm7ZrCxLaWpDLNJno7KSRTIsKR3o1lgqwR1JHPu66aM4oqzZ5q5nllyPH83raeIrS31qrXdpO3wO9Qju0orwR761huUYR6JfIpFheAAAAAAAAAAdrJs3talVfV2Qm+z9VvdxOvY327inUfDk+ng/D5HzvtV2VVbevLOPt6ygvzdZRX83Vfm1XHXtzZ2z5ikV6kjFlqRWnIxLkiCTILBLgBcEgmQShyZiWJizeowkbVKR6dkGK6XC0Zt3bglJ75R6svimajWGehpy3opnQIMzk8qsR0eCxEt9PQXfNqH8Rs2cN+vBePy4mUFmSPM8ly94ivGnsj6VR7qa2+LvbxO3traUdnWcq35tIrrJ6ei1fgjq53I5PTIQUUoxSSSSSWxJbEfEKlSVSTnJ5beW+rerNUcVZAIzhLDIJoSOrQr4MGiTpDf/ABfAx3SOUzTrXGTJIr4iroxlJ7FGUvJXObKW/JIthHeko9TxhN2V9vb3nrGfQsAAAAAAAAAACNgxZHJmRg2dnKM22Uqj3KEn8Iv6HXsbzGKdR+T+n2PnXans3vb17ax46ziufWS8f5lz1XHOepUkdZnz6KK85GJckQtkGQlwAuAFwSCkQZIVyMWbEGbrm+xF6FSm/Uq3XCMkn81I1Ki4netJZpmpMDaMxzh1bYK3tVqcfK8v4TpbKjm4T6J/Ytor20UeRWA6PD9K116r0v8ATXofV/ePHdstou4ve4i/Zp8P+p+98OC9GblSWXg0B41srAjJIBMgcmXRqYIwLpFvfMYEbK5VMjBz8/qaOExMu1UKtu/RdjO19qvBeK+Zt2Ud64pr/iXzPJD1p7kAAAAAAAABsEMY2SYNjGzIrbIpskrbOzlWZaS6Ob6yXVk/WW58TsWd1vLu568vE+b9pdgqjJ3duvYfvJflfVeD59H4aXZyOgeQQy4JEuAJpABpACaRBKDSMWXQNbzc1vtcRDfCnL8La/iRrVdTuWL9lo3hUb5k+cKk508NSW2eJjFcLxav+0dCwrqg6laWkYSfw4l1D3jq04KMVGKtFJJLclqR8irVZVJynLVtt+b4svFKGyQIyAGQKTkATkgBkk4/K+pbA13vjGP4pxX1N3Z6zcw/fI39lxzdw/eiZ5Zc9Ue1wLcDAXJIwFwAuAFwGNciStjGyStkcmSVtkUmZIqkyNy3antTW1MyRVLDTT0O5l+P6RWfprbxW9HatbjvVh6o+Y7d2O7Gpv0/8OWng+j+nh5Fu5tnAE0gBNIATSBAmkCUGkYstgabm6n/AFya34ep+/TNaqdqwfFnpBSdM4nKCjpVcE+yNepf/wBU2vikau0azp2FfHOKXxnFP9MltHUmZ83kzYEKmyQIAAATkAMgCcgz/LudsBU4zor/AHIv6HR2XxuV5P5HU2Ms3cfJ/JnmWkeoPZYDSJGA0gMC6QIwJpACORJgxjmSVsY5mRWxkpkoqkRSmZFMiKUjIrYU67jJSi7NbDKE3CW9HUouLencUpUqizF6/vquRosLilUipLua3Pcd2jVVWO8j5TtKwqWNd0p+afVdfv4kukWnPE0iQJcATSIJQaRiy6JqObn++y/8ap+/TNaqdqw1Z6WUnTOfnC1UpbqqfnGS+py9s5dnP0+aLaPvkTPATNgaVNkgYgAAGQBOQFxkGa5wZf1GX+bS+d/odTZP8R6M7Gw1/e15M8y0j057LAaQIwLpAYDSJGBrmSYMa5klbGOZJWxjmZFbIpTJRVIjlMzRTIjcySobpAFjAYx0539V6pLhv70X29Z0p55czlbY2ZG/t3D864xfj08no/R8jRxmmk07ppNNdqO6mmso+VThKEnGSw1wa6MNIkxEuAFyCUJpGLL4Gy5sIXxGIluoxj+KV/4DVqncsFwZ6MVHQKebwvRnw0Z/hak/gjUvqfeW84+Hy4mdN4kinCV0j5vU1NxriKUMgCMkgRkAMgQZAjZJODL84b/qL/zqXzZ1NkfxPoztbDX969GeZXPUHscC3BAaRIGuQMWNcjIrYxyJK2McyStjHMyRVJkUpGSKGyNzMkVSGaRJiGkAJpAHXyXG/opPe4fVfXzOlY1/9W/T7Hie1Oy/9sprwn8lL6P08TraR0zxAmkAFyDJCNmDNiCPROayh9jiKvtVY0/CEb//AENWo+J37OOKZuCs2xtSCknF7Gmn3Mag4OBk9HRl6UW4v3ouz+R82v6LpVZQ6M6GqTLJzmQIYACABIGtkmSQxskySMxzg/3GXCrRf7X8zp7I/iV5M7GxOF2vJ/I8xueoPZBckCORJgxrkSYMa5ElbGORJUxjkZFcmRymZIpkyKUjIpbGORkVMTSAEuAFwBYzaaadmndPcyU2nlGE4RqRcJrKaw11T1NNg8SqkFJdzW6XajvUKqqQUj5LtOwlZXMqL01T6p6fZ+KZNctNDAmkQZIbKRhI2qUT2TkRg+iy/Dp+lKPSy76j0l8Gl4GnJ5Z6OlHdgkd0gsAA4OOjoYiXszSmu9apL5P7x5Hb9vioqi5r9V+0blvLMd0lUjyklgsaFuVgS4GBrZJOBjZJlgY2SZJGd5dK+Aq8JUX/ALkTo7L/AImPr8jq7G4XcfX5M8vbPUnsxjkSQ2NciTBjHIkrY1yMitjHIkrbI5SMimTI5SMkUyZG5GRTJiXJMBLgBcALgCXAL+T4rRnot9WWrul2eezyNyzq7k916P5nnO0th+Ite9ivahx84816a+j6nebOufOcCNkMziizlOCeIxFGgr/aVIxbW1Q2yfhFN+BVUeEdG1p70ke8wikkkrJJJJbEkap3RQAAOZn9C9LTS61N6fFx9ZeWv7qNDaVt39u0tVxRbSnuyOfh610mfPKsMM32ibSNbBjgHIE4GtgnAxskywMciTLBxuVsb4HEr/D0vwtS+hu7PeLiD8Tf2bLduqb8fnwPJmz1p7Vsa2SYNjGyTBsY2SVtjGzIrbI5SJRVJkcpGSKZMY5GSKZMY2ZFWRLgBcALgBcEBckBfz3ragYvGjNNhMRp04y7WtfvLU/id2jU7yCkfKdo2f4W5nR5J8PJ8V+g+UjNs1oRN7zU5VpTq4uS1RXQ0uMnZzfgtFeLNao+R3LKnhbx6WVG8AAAAwDJ1qXQVpUvUfWpv9R9nhs8t54rbFl3VVtaPijoUKm9HDLEZnnZRLsDtIwwMDXIknA1yJwTgjlIlIkoZvDTw9eHtUasfOLNi3e7VjLo18y62nuVoS6NfM8e0j2OD3TYxskwbGtklbYxsyK2yNslIrlIjlIySKZSI2zJIolIY2ZFTYhJAlwAuCMhcDIXAyAIyKSY5OrkdXVOPFSXjqfyXmdCynwcfU8d2nt1vU6y8Yv5r5s62Gw86tSFKmtKpOcYQX6z37l2t7kbkpYR56hScpYR7zkmWww2HpYeGyEbN+1J65Sfe234mq3k7sYqKwi8QZAAAAAHOzzL3Wp9W3SwelTb1XfbFvc18bPsNS8tlcUnB68vMzpz3XkzmFxN1rumrpp6mmtqa7GeCuKDhJpridKMsotKoaTiZg5mOCRkpmSRBFKZkkCKUjNIjJ45iKehOcPZnOH4W19D2UJb0VLrxPeRqb8VLqk/iQtmZDYxskrbGNkpFcpEcpGSRTKRHKRkkUSkRykZYKXIbckxyFwBLggLgBcDIEkZFBDYpJg2XMqdqn3ZL5P6G1a8JnC26t+18mvt9T2Pmt5POKeOqx1yTjh0+yD9Kp47FwvvNqcsnCtaO6t5nohWbYAAAAAAAAZnlNlsot4mkrr9NFcP0i8Nvdfecbalh3se8guPPxNijVxwZyqOJTW08fUpYZupk3SlDgZZEdQjdBHKoZqIIpVDJIg8y5U0tDGVl2Skpr7yTfxuenspb1CPw+B63Z9XftoeHD4HHbNs2mxrZlgrciOUiUimUiKUjJIplIjlIzwUuQy5JXkAMgBkARkS4GQBGRSSGxUSYtjkiUimUzbc2nJOWNrupUTWEp2VSWzpJan0cXvtt3J8UbNJY4nG2hNTSh45Pe4QUUoxSjFJJJKySWxJdiLTQHAAAAAAAAAAAGJ5Q5PLDydair4d65xX6F70vY+Xds4O0tmp5qU15o2aVXkznUsUmtp5mdJp8TbTJOmKtwnI11SVEZI5VDJRIyYrl1R69Kqu2Lpt8Yu6+b8jt7Nl7Mo+p3tj1fYlDo8/EyzZ08HVciOUjJIqlIjlIySKJTIpSMkimUhjZJW2BJGQAyIBkAMgCMgCMionBg5D4mSRXKZpORfJOtmFbQheFCLXT17aoL2Y75vsXi+NsIZOfcXO6sLU+hcqy2lhqMKFCChSgrRS+Lb7W3rb7TYXA5Lbbyy2CAAAAAAAAAAAAEa3gGL5Q8mZU71sJFyhtnQW2PGmu1fq+W45F7s1T9qmuPQvp1ccGZuljU+087Ut3F8TaUiX+kFO4TkZKsSoDJx+UtLpMPNL0o2qR33jt+Fzcs3uVV48Dbsa3d1l0fD4/wBTAuR3cHoZTI5TMkiqUyKUjJIplMbcnBU5CEkZADIAZAEZADIpODHeBDBi5D0jJIqlUwbLkNyEr4+SqT0qOET61ZrrVN8aSe1/rbFx2FsYHPr3WOC1Pd8pyyjhqMKGHpqnSitUV2vtbfa32tl64HNbbeWXAQAAAAAAAAAAAAAAAABneUXJSliL1KbVHEe2l1aj/wASPb37e+1jVuLSFZcdepnGbieeZph6+FnoYmm4XdozWulU92ezwdnwOHXsZU3xNiNRMrf01bzV7lozyRzxRkqYyYfMqHR1JR9W94+69n5eB2qT34pneo3PeQT58/MpSkW4JdQYTgrcgAyAGQGBkBgjeAnBG8KMEOQqJwYOZawGBq1qkaVCnOrUeyFOLlJ8dWxcdiM1E16ldRXE9b5G81MYaNbMrVJamsLF3px/zJL0/dWrjJF0YY1OdVuXLgj1GnBRSjFKMUkoxSSSS2JLsRmao4AAAAAAAAAAAAAAAAAAAAAjxFCFSLhUhGcGrSjOKlFrimNQYfPebelO88FVeHnt6KelOi3wfpQ+K4GpUs6ctOBmqjRgc4yDMMLfpsNNwX6WlerStvvHXFe8ka0rNosUzM4+1WKas5L0Wnt4CnHcZsUK7pvwZxmjZwdBVMiWGDLfAYJ3wsRgb4E4I3xbDBDmFicGDqI6OUZJisVLRwuHq19dm4RehF7pTfVj4tGSgUzuIrVnovJ3meqStPH1o047ehw70pvhKo1aPgn3ligac7pvQ9RyPIsLg6fR4WjClHVpNXc5vfKb1y8WZpYNWUnJ5Z0iSAAAAAAAAAAAAAAAAAAAAAAAAAAAAA4+a8l8DiW3XwtKUntqKOhUf342l8SHFPUnLMlmXNDgajbpVsTRe68KkF5rSf4jHu0WRrSicDE8y9Zf2WOpT3KpQnD4qUvkRuFqun0OdW5n8xXo1MHPuq1V84DuzNXYyHNFmb2ywi761T6QI7sfiy9h+ZnFv+0xeGgv1I1anweiTuGLun0OzguZjDq3T4yvU4UoU6Sf4tMncRg7mTNRlfN7ldDXHCQqy9rEOVfX3TvFeCMt1FTqSerNPTpqKUYpRitSUUkkuCRJgOAAAAAAAAAAAAAAAAAAAAAAAAAAAAAAAAAAAAAAAAAAAAAAAAAAAAAAAAAAAAAAAA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4" name="AutoShape 4" descr="data:image/jpeg;base64,/9j/4AAQSkZJRgABAQAAAQABAAD/2wCEAAkGBxASDxAQDw8PDw8VDw4QEBAPDw8QEA8PFRUWFxUVFRUYHSggGBolGxUVITEhJSkrLi4uFx8zODMsNygtLisBCgoKDg0OGhAQGi0lHiUtLS0tKy0tLS0tLS0tLSstKy0tLSstLS0tLS0tLS0tLSstLS0tLS0tLS0tLS0tLS0tLf/AABEIAOEA4QMBEQACEQEDEQH/xAAcAAABBQEBAQAAAAAAAAAAAAAAAQIDBAYFBwj/xABGEAACAQICBQgHBAYJBQAAAAAAAQIDEQQFEiExUWEGBxMiQXGBkTJCUnKhscEjgpLRQ2KissLhFCQzNGNzg6PwFVN0k8P/xAAbAQEAAgMBAQAAAAAAAAAAAAAAAQMCBAUGB//EAEARAAIBAwEFBQYEAwQLAAAAAAABAgMEETEFEiFBUQYTYXGBIjKRscHRFEKh8DRS4SMkM/EVQ0RTYnKCg5Ky0v/aAAwDAQACEQMRAD8A9xAAAAAAAAAAAAAAAAGzqRj6TS72kQ2lqSk3oVp5lSXa33JlTr01zLVb1HyIJ5vHsi/FpFbu4GbtnFZk0kQSz3dT/a/kR+Lj0OZUvKUXiLz+giz3/DX4/wCQ/Fx6Ff46HQfHPI9sGu6SfzsZK6gZq8pssU83ova3Hvi/pcsVaD5lsa9N8y3Srwl6Moy7mmWJp6FqaehISSAAAAAAAAAAAAAAAAAAAAAAAAAAAAAAUsRmUI6l13w2eZRUuIQL4W85eBzcRmc326K3R1fHaaNS9b0NyFrFa8SjOt48Wac7hvVmzGmloRyrFLqsyaUU29EVamIb7iVM8LtLaruZ7sOEFp4+L+nTzG9KO8OV3rGusFMlVBvT8TNTM1UD+kcTNVC1VWOWJLo1mjYhcNcy/hc7qx9bSW6fW+O024XL5m7TvHzOzg8+py1TWg9+2P8AI2oVoyNyFxGR1oyTSaaaexp3TLS8UAAAAAAAAAAAAAAAAAAAAAACti8bGnt1y9lfXcVVKsaa4ltOjKehxcXj5T2uy9lbP5nMrXcpcOR0aVvGHmUp1TQlVNlRInMpczNRGORW5mWCCtU7BF8zyXaXaO6lawevGXlyX1fp1IXIyyeMyMlMnJKYxzJyZJjXMyyZpjXMyTM1Ib0hYpFikHSlkZF0ZkkMRxL4zNiFQvYHNqlN3hK2+L1xfejbp1mjepXDRqsrzunVtF9Sp7LeqXuv6G5Gakb8KikdUzLAAAAAAAAAAAAAAAAAAAz+ccoowbhS6zWqU76k9y3s3KVjUqrOcF1Knl5Zma2ey9lPxZk+z1Oes5Z9DpQb6EUc/j60JLjFqX5GhX7LVsZpVE/BrH3L1It0MbTn6E03u2Pyes85ebPurT/Gg0uuq+K4FiwSORznIzwNlIx1MK1WNGnKpPSKbfoVmyw+RXFxOvVlVnrJ5/p6aDWyclSGqLexN9yL6VCrV9yLfkmTvJaj1hZv1bd7RvU9kXcvyY82vvkx76C5jlgJ74rxZtx2FcPVxXx+w/EwF/6a/aXky5bAqc5r4f1H4tdBHlb9tfh/mZf6Bn/vF8P6k/jF0GyyuXZKPk0Q9h1VpNfr/Uzjex5ohnl9Rbn3P8yuWyrmOmH5P74NiF5TfUgnSnHbF/P5FTt61P3ov9+Ru0q8JaMKddomFQ36dXBqsj5RWtCu7x2Kptcfe3ribtOrnU6FKsnwZqoyTSaaaaumtaaLjYFAAAAAAAAAAAAAADK8o8+20qT1a1Oae3fFcN7OpZ2efbn6IvpUs8WY/EYg7UIG/CGCjUql6iXKJXlMsSLEiJy895luprDJOjgs7nDVU+0jv9dePb4+Z5faXZW2uMyt/wCzl4e6/Tl6fBmSk0d6jXVWCdO7T4NbNu08TPY15Trui4e0ujWMdc/fj4Hm+1N73Voqa/O8PyXHHrw81knhhN78EdW37PN8a0/Rfd/Y+cut0Jo0Irs89Z2qGzLWjxjBZ6vi/wBfoVOpJ8yQ3jAAAAFAAE5EbBKIpMxZbEhnIxZfBlarCL2pfU1qtCnP3l+/M3qVWUdGQ9Db0X4M0alljjB+jOlSuep28hzt0mqdW7pPxdN71vXD/jqjJxe7PgdWhXTNnGSaTTTTSaa1prei43BQAAAAAAAAAADO8qM40E6NN9drryXqxfYuL+XedCytd978tPmXUqe88mGxFY70IHQhDBQqVDYjEvSIJSLEjPBG3/ziSSdrLOSuIq2lNdBDfUXXa4Q/Ox5faXa+wtMxpvvJ9I6estPhkpnXjHTiavLuS2GpWbj00/aq9ZeEdnwueD2h2t2jd5jGXdx6R4P1lr8MeRrSrSkZDlXmDljJOnJxVK1KDi7WcfS/auvAz2bGVKkp5e8+Oefh+h6exsacrPu60VJT4tNZTzp+nEmyzlHsjXX+pFfvL6ryR6a22p+Wt8fuvt8Dw23OwWtbZz/7bf8A6yfyl/5cjRU5qSTi1JPWmndNd52YyUllPgfNKtKdKbp1IuMlwaaw15ocSVgAAAAAANkwZIhmyCyJXnIxZdEglIwZswYxTMGbMWSxae0qnBSWGbVKo4vgd7k5mnRyVGo/s5O0G/Uk+zufz7zUcHDhyO1bXCn7LNYQboAAAAAAAAUM7zJUKTnqc31acX2y48FtL7ei60934mUI7zwebYzEuTbbbbbbb2tvaz0tKmorCOnThhHOq1DZijYSK0pFqRmX8oyWtiX9mtGF7Sqy9BcF7T4Lxscfa23bTZsf7V5nyitX9l4v0yYTqRhqbnJ+T9DD2aWnV7ak7OX3V6q7vifLdr9o7zaOYze7T/kWnq9ZevDokac6spHVOAVkGYYlUqNSq9kISl3tLUiylTdSagubLaFJ1akYLm8HkEpNttu7bbb3t7WevSS4I96kksLQQkFzLcyqUX1HeN+tB+i+7c+PzNm2u6lB+zp0OHtrs/abWp4rLE1pNe8vDxXg/TD4mwy7MadaN4PWvSi/Si+P5npbe5p145jrzXNHxXbOw7vZVXcrr2X7sl7svs+qfFeXEtmwcYAABINkAimyDNEE2QWIr1GYsuiV5yMWXxI9IxLoskhMxZbFk8ZXVmVyRt0p4NjybzLpIdHN3qQS1vbOHY+/sfhvNWUcM71Cr3kfE7JiXgAAAAAAed8ps06atJp3pwvCnuftS8X8Ej0Njb93T46vi/ob1vT4ZM5WqHTijeiirORakWI1GQclHK1TFJxjtjR1qUvf3Lht322HhNu9r4080LF5lznql/y9X46dM8tepXxwibSlSUUoxSjFKyUUkktyR86nv1ZOc223q3xb82abY6xi6bGRGitxwDN8vcTo4TQ7alSEfBdd/urzOhsunmvnon9vqdjYtPeuN7+VN/T6nnR6I9WAAAElCtKElODcZLY18uK4GdOpKnLei8M17u0o3dKVGvFSg9U/3wa5NcVyNbk2dRq9SdoVd3ZPjH8vntPR2d/Gv7MuEvn5fY+M9pOyVbZjdajmdHrzj4S8OktOTw8Z650DxwADZMgySIZsgsRBNmJYkV6jIZdFFabMWWxI7mJchykQZolhMxaLoMuYLGSpTjUjti729qPbHxX0KZxyjo21XdkmehUK0ZwjOLvGUVJPgzWO0nlZJASAAAHH5U5h0OGlZ2nP7OPC+1+Cv8DbsqPe1UnouLM6cd6WDzWtUPTxR1oRwim7tpJNttJJK7bexJby1uMYuUnhLi2XLgbbk3ybVK1aulKttjHbGl+cuPZ2b38u7RdqJXbdtavFLRvnP7R8NXz6GpVrb3BaGnjE8rRpbzNZsmjTOxSs8orcglAiraYQUiGSOVWp4LEzBc4le9WjT9mnKbXvOy/cZ0dkwxGUvHHw/wAz0+wqeKc59Xj4f5mQOsd0AAAAAVPddPamnZp70wnghpSTTWUzT5JnulanWdp7Iz2KXB7n8zv2O0d/FOrryfXz8T5N2o7Gu33ruwWYayhzj4x6x6rVcsrTvtnXPna4kcmYmaRDNkFiRBNkFsUVqjMWWpFebMS5IjuQZipkEj4yIZZFksJmDRs05Gt5GY68Z0G9cevD3G+svBv9o1ZrDO7aVN6ODTGBtAAAB57y5x+niejT6tKNvvys5fDRXgeg2XR3aTn1+S/bNy2hzMtUmdZLB0Yo2vJfIOiSrVles11Y/wDai+z3t78O/wCWdpu0bvZO2t3/AGS1f87/APlcuuvQ1q1Xe4LQ0aPIwWWa7J6UTu2VHJVJlqMT01KikilsbURrXUEkZRZVqHmLpcS6J5dyzraWNq7oqEF4RTfxkzo2Ed2gvHLPabJhu2sfHL/U4JuHSAAAAAAAGgDQ5JndrUqz1bIVH8pP6+Z2bHaGMU6r8n9H9z5r2q7HqW9eWMeOsoLn1lFdesefLjwfemztnzBEM2YliRBUkQy2KK1SRiy6KK82YlqQy4MguAOTIM0SRkYsuiy7lGN6HEUql7RUtGfuS1PyvfwKKiyjpWlTdmj0w1zsgANnJJNvUkm29yQB43jcU6lSdR7ZzlN/ebdviezo09yCj0R1aMcI0PI7JtJrE1VqT+xi+1r1/wAvPceG7X7c3E7Gg+L99+H8vr+bw4c2TWqY9lGxPm7ZrCxLaWpDLNJno7KSRTIsKR3o1lgqwR1JHPu66aM4oqzZ5q5nllyPH83raeIrS31qrXdpO3wO9Qju0orwR761huUYR6JfIpFheAAAAAAAAAAdrJs3talVfV2Qm+z9VvdxOvY327inUfDk+ng/D5HzvtV2VVbevLOPt6ygvzdZRX83Vfm1XHXtzZ2z5ikV6kjFlqRWnIxLkiCTILBLgBcEgmQShyZiWJizeowkbVKR6dkGK6XC0Zt3bglJ75R6svimajWGehpy3opnQIMzk8qsR0eCxEt9PQXfNqH8Rs2cN+vBePy4mUFmSPM8ly94ivGnsj6VR7qa2+LvbxO3traUdnWcq35tIrrJ6ei1fgjq53I5PTIQUUoxSSSSSWxJbEfEKlSVSTnJ5beW+rerNUcVZAIzhLDIJoSOrQr4MGiTpDf/ABfAx3SOUzTrXGTJIr4iroxlJ7FGUvJXObKW/JIthHeko9TxhN2V9vb3nrGfQsAAAAAAAAAACNgxZHJmRg2dnKM22Uqj3KEn8Iv6HXsbzGKdR+T+n2PnXans3vb17ax46ziufWS8f5lz1XHOepUkdZnz6KK85GJckQtkGQlwAuAFwSCkQZIVyMWbEGbrm+xF6FSm/Uq3XCMkn81I1Ki4netJZpmpMDaMxzh1bYK3tVqcfK8v4TpbKjm4T6J/Ytor20UeRWA6PD9K116r0v8ATXofV/ePHdstou4ve4i/Zp8P+p+98OC9GblSWXg0B41srAjJIBMgcmXRqYIwLpFvfMYEbK5VMjBz8/qaOExMu1UKtu/RdjO19qvBeK+Zt2Ud64pr/iXzPJD1p7kAAAAAAAABsEMY2SYNjGzIrbIpskrbOzlWZaS6Ob6yXVk/WW58TsWd1vLu568vE+b9pdgqjJ3duvYfvJflfVeD59H4aXZyOgeQQy4JEuAJpABpACaRBKDSMWXQNbzc1vtcRDfCnL8La/iRrVdTuWL9lo3hUb5k+cKk508NSW2eJjFcLxav+0dCwrqg6laWkYSfw4l1D3jq04KMVGKtFJJLclqR8irVZVJynLVtt+b4svFKGyQIyAGQKTkATkgBkk4/K+pbA13vjGP4pxX1N3Z6zcw/fI39lxzdw/eiZ5Zc9Ue1wLcDAXJIwFwAuAFwGNciStjGyStkcmSVtkUmZIqkyNy3antTW1MyRVLDTT0O5l+P6RWfprbxW9HatbjvVh6o+Y7d2O7Gpv0/8OWng+j+nh5Fu5tnAE0gBNIATSBAmkCUGkYstgabm6n/AFya34ep+/TNaqdqwfFnpBSdM4nKCjpVcE+yNepf/wBU2vikau0azp2FfHOKXxnFP9MltHUmZ83kzYEKmyQIAAATkAMgCcgz/LudsBU4zor/AHIv6HR2XxuV5P5HU2Ms3cfJ/JnmWkeoPZYDSJGA0gMC6QIwJpACORJgxjmSVsY5mRWxkpkoqkRSmZFMiKUjIrYU67jJSi7NbDKE3CW9HUouLencUpUqizF6/vquRosLilUipLua3Pcd2jVVWO8j5TtKwqWNd0p+afVdfv4kukWnPE0iQJcATSIJQaRiy6JqObn++y/8ap+/TNaqdqw1Z6WUnTOfnC1UpbqqfnGS+py9s5dnP0+aLaPvkTPATNgaVNkgYgAAGQBOQFxkGa5wZf1GX+bS+d/odTZP8R6M7Gw1/e15M8y0j057LAaQIwLpAYDSJGBrmSYMa5klbGOZJWxjmZFbIpTJRVIjlMzRTIjcySobpAFjAYx0539V6pLhv70X29Z0p55czlbY2ZG/t3D864xfj08no/R8jRxmmk07ppNNdqO6mmso+VThKEnGSw1wa6MNIkxEuAFyCUJpGLL4Gy5sIXxGIluoxj+KV/4DVqncsFwZ6MVHQKebwvRnw0Z/hak/gjUvqfeW84+Hy4mdN4kinCV0j5vU1NxriKUMgCMkgRkAMgQZAjZJODL84b/qL/zqXzZ1NkfxPoztbDX969GeZXPUHscC3BAaRIGuQMWNcjIrYxyJK2McyStjHMyRVJkUpGSKGyNzMkVSGaRJiGkAJpAHXyXG/opPe4fVfXzOlY1/9W/T7Hie1Oy/9sprwn8lL6P08TraR0zxAmkAFyDJCNmDNiCPROayh9jiKvtVY0/CEb//AENWo+J37OOKZuCs2xtSCknF7Gmn3Mag4OBk9HRl6UW4v3ouz+R82v6LpVZQ6M6GqTLJzmQIYACABIGtkmSQxskySMxzg/3GXCrRf7X8zp7I/iV5M7GxOF2vJ/I8xueoPZBckCORJgxrkSYMa5ElbGORJUxjkZFcmRymZIpkyKUjIpbGORkVMTSAEuAFwBYzaaadmndPcyU2nlGE4RqRcJrKaw11T1NNg8SqkFJdzW6XajvUKqqQUj5LtOwlZXMqL01T6p6fZ+KZNctNDAmkQZIbKRhI2qUT2TkRg+iy/Dp+lKPSy76j0l8Gl4GnJ5Z6OlHdgkd0gsAA4OOjoYiXszSmu9apL5P7x5Hb9vioqi5r9V+0blvLMd0lUjyklgsaFuVgS4GBrZJOBjZJlgY2SZJGd5dK+Aq8JUX/ALkTo7L/AImPr8jq7G4XcfX5M8vbPUnsxjkSQ2NciTBjHIkrY1yMitjHIkrbI5SMimTI5SMkUyZG5GRTJiXJMBLgBcALgCXAL+T4rRnot9WWrul2eezyNyzq7k916P5nnO0th+Ite9ivahx84816a+j6nebOufOcCNkMziizlOCeIxFGgr/aVIxbW1Q2yfhFN+BVUeEdG1p70ke8wikkkrJJJJbEkap3RQAAOZn9C9LTS61N6fFx9ZeWv7qNDaVt39u0tVxRbSnuyOfh610mfPKsMM32ibSNbBjgHIE4GtgnAxskywMciTLBxuVsb4HEr/D0vwtS+hu7PeLiD8Tf2bLduqb8fnwPJmz1p7Vsa2SYNjGyTBsY2SVtjGzIrbI5SJRVJkcpGSKZMY5GSKZMY2ZFWRLgBcALgBcEBckBfz3ragYvGjNNhMRp04y7WtfvLU/id2jU7yCkfKdo2f4W5nR5J8PJ8V+g+UjNs1oRN7zU5VpTq4uS1RXQ0uMnZzfgtFeLNao+R3LKnhbx6WVG8AAAAwDJ1qXQVpUvUfWpv9R9nhs8t54rbFl3VVtaPijoUKm9HDLEZnnZRLsDtIwwMDXIknA1yJwTgjlIlIkoZvDTw9eHtUasfOLNi3e7VjLo18y62nuVoS6NfM8e0j2OD3TYxskwbGtklbYxsyK2yNslIrlIjlIySKZSI2zJIolIY2ZFTYhJAlwAuCMhcDIXAyAIyKSY5OrkdXVOPFSXjqfyXmdCynwcfU8d2nt1vU6y8Yv5r5s62Gw86tSFKmtKpOcYQX6z37l2t7kbkpYR56hScpYR7zkmWww2HpYeGyEbN+1J65Sfe234mq3k7sYqKwi8QZAAAAAHOzzL3Wp9W3SwelTb1XfbFvc18bPsNS8tlcUnB68vMzpz3XkzmFxN1rumrpp6mmtqa7GeCuKDhJpridKMsotKoaTiZg5mOCRkpmSRBFKZkkCKUjNIjJ45iKehOcPZnOH4W19D2UJb0VLrxPeRqb8VLqk/iQtmZDYxskrbGNkpFcpEcpGSRTKRHKRkkUSkRykZYKXIbckxyFwBLggLgBcDIEkZFBDYpJg2XMqdqn3ZL5P6G1a8JnC26t+18mvt9T2Pmt5POKeOqx1yTjh0+yD9Kp47FwvvNqcsnCtaO6t5nohWbYAAAAAAAAZnlNlsot4mkrr9NFcP0i8Nvdfecbalh3se8guPPxNijVxwZyqOJTW08fUpYZupk3SlDgZZEdQjdBHKoZqIIpVDJIg8y5U0tDGVl2Skpr7yTfxuenspb1CPw+B63Z9XftoeHD4HHbNs2mxrZlgrciOUiUimUiKUjJIplIjlIzwUuQy5JXkAMgBkARkS4GQBGRSSGxUSYtjkiUimUzbc2nJOWNrupUTWEp2VSWzpJan0cXvtt3J8UbNJY4nG2hNTSh45Pe4QUUoxSjFJJJKySWxJdiLTQHAAAAAAAAAAAGJ5Q5PLDydair4d65xX6F70vY+Xds4O0tmp5qU15o2aVXkznUsUmtp5mdJp8TbTJOmKtwnI11SVEZI5VDJRIyYrl1R69Kqu2Lpt8Yu6+b8jt7Nl7Mo+p3tj1fYlDo8/EyzZ08HVciOUjJIqlIjlIySKJTIpSMkimUhjZJW2BJGQAyIBkAMgCMgCMionBg5D4mSRXKZpORfJOtmFbQheFCLXT17aoL2Y75vsXi+NsIZOfcXO6sLU+hcqy2lhqMKFCChSgrRS+Lb7W3rb7TYXA5Lbbyy2CAAAAAAAAAAAAEa3gGL5Q8mZU71sJFyhtnQW2PGmu1fq+W45F7s1T9qmuPQvp1ccGZuljU+087Ut3F8TaUiX+kFO4TkZKsSoDJx+UtLpMPNL0o2qR33jt+Fzcs3uVV48Dbsa3d1l0fD4/wBTAuR3cHoZTI5TMkiqUyKUjJIplMbcnBU5CEkZADIAZAEZADIpODHeBDBi5D0jJIqlUwbLkNyEr4+SqT0qOET61ZrrVN8aSe1/rbFx2FsYHPr3WOC1Pd8pyyjhqMKGHpqnSitUV2vtbfa32tl64HNbbeWXAQAAAAAAAAAAAAAAAABneUXJSliL1KbVHEe2l1aj/wASPb37e+1jVuLSFZcdepnGbieeZph6+FnoYmm4XdozWulU92ezwdnwOHXsZU3xNiNRMrf01bzV7lozyRzxRkqYyYfMqHR1JR9W94+69n5eB2qT34pneo3PeQT58/MpSkW4JdQYTgrcgAyAGQGBkBgjeAnBG8KMEOQqJwYOZawGBq1qkaVCnOrUeyFOLlJ8dWxcdiM1E16ldRXE9b5G81MYaNbMrVJamsLF3px/zJL0/dWrjJF0YY1OdVuXLgj1GnBRSjFKMUkoxSSSS2JLsRmao4AAAAAAAAAAAAAAAAAAAAAjxFCFSLhUhGcGrSjOKlFrimNQYfPebelO88FVeHnt6KelOi3wfpQ+K4GpUs6ctOBmqjRgc4yDMMLfpsNNwX6WlerStvvHXFe8ka0rNosUzM4+1WKas5L0Wnt4CnHcZsUK7pvwZxmjZwdBVMiWGDLfAYJ3wsRgb4E4I3xbDBDmFicGDqI6OUZJisVLRwuHq19dm4RehF7pTfVj4tGSgUzuIrVnovJ3meqStPH1o047ehw70pvhKo1aPgn3ligac7pvQ9RyPIsLg6fR4WjClHVpNXc5vfKb1y8WZpYNWUnJ5Z0iSAAAAAAAAAAAAAAAAAAAAAAAAAAAAA4+a8l8DiW3XwtKUntqKOhUf342l8SHFPUnLMlmXNDgajbpVsTRe68KkF5rSf4jHu0WRrSicDE8y9Zf2WOpT3KpQnD4qUvkRuFqun0OdW5n8xXo1MHPuq1V84DuzNXYyHNFmb2ywi761T6QI7sfiy9h+ZnFv+0xeGgv1I1anweiTuGLun0OzguZjDq3T4yvU4UoU6Sf4tMncRg7mTNRlfN7ldDXHCQqy9rEOVfX3TvFeCMt1FTqSerNPTpqKUYpRitSUUkkuCRJgOAAAAAAAAAAAAAAAAAAAAAAAAAAAAAAAAAAAAAAAAAAAAAAAAAAAAAAAAAAAAAAAA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7" name="AutoShape 7" descr="data:image/jpeg;base64,/9j/4AAQSkZJRgABAQAAAQABAAD/2wCEAAkGBxASDxAQDw8PDw8VDw4QEBAPDw8QEA8PFRUWFxUVFRUYHSggGBolGxUVITEhJSkrLi4uFx8zODMsNygtLisBCgoKDg0OGhAQGi0lHiUtLS0tKy0tLS0tLS0tLSstKy0tLSstLS0tLS0tLS0tLSstLS0tLS0tLS0tLS0tLS0tLf/AABEIAOEA4QMBEQACEQEDEQH/xAAcAAABBQEBAQAAAAAAAAAAAAAAAQIDBAYFBwj/xABGEAACAQICBQgHBAYJBQAAAAAAAQIDEQQFEiExUWEGBxMiQXGBkTJCUnKhscEjgpLRQ2KissLhFCQzNGNzg6PwFVN0k8P/xAAbAQEAAgMBAQAAAAAAAAAAAAAAAQMCBAUGB//EAEARAAIBAwEFBQYEAwQLAAAAAAABAgMEETEFEiFBUQYTYXGBIjKRscHRFEKh8DRS4SMkM/EVQ0RTYnKCg5Ky0v/aAAwDAQACEQMRAD8A9xAAAAAAAAAAAAAAAAGzqRj6TS72kQ2lqSk3oVp5lSXa33JlTr01zLVb1HyIJ5vHsi/FpFbu4GbtnFZk0kQSz3dT/a/kR+Lj0OZUvKUXiLz+giz3/DX4/wCQ/Fx6Ff46HQfHPI9sGu6SfzsZK6gZq8pssU83ova3Hvi/pcsVaD5lsa9N8y3Srwl6Moy7mmWJp6FqaehISSAAAAAAAAAAAAAAAAAAAAAAAAAAAAAAUsRmUI6l13w2eZRUuIQL4W85eBzcRmc326K3R1fHaaNS9b0NyFrFa8SjOt48Wac7hvVmzGmloRyrFLqsyaUU29EVamIb7iVM8LtLaruZ7sOEFp4+L+nTzG9KO8OV3rGusFMlVBvT8TNTM1UD+kcTNVC1VWOWJLo1mjYhcNcy/hc7qx9bSW6fW+O024XL5m7TvHzOzg8+py1TWg9+2P8AI2oVoyNyFxGR1oyTSaaaexp3TLS8UAAAAAAAAAAAAAAAAAAAAAACti8bGnt1y9lfXcVVKsaa4ltOjKehxcXj5T2uy9lbP5nMrXcpcOR0aVvGHmUp1TQlVNlRInMpczNRGORW5mWCCtU7BF8zyXaXaO6lawevGXlyX1fp1IXIyyeMyMlMnJKYxzJyZJjXMyyZpjXMyTM1Ib0hYpFikHSlkZF0ZkkMRxL4zNiFQvYHNqlN3hK2+L1xfejbp1mjepXDRqsrzunVtF9Sp7LeqXuv6G5Gakb8KikdUzLAAAAAAAAAAAAAAAAAAAz+ccoowbhS6zWqU76k9y3s3KVjUqrOcF1Knl5Zma2ey9lPxZk+z1Oes5Z9DpQb6EUc/j60JLjFqX5GhX7LVsZpVE/BrH3L1It0MbTn6E03u2Pyes85ebPurT/Gg0uuq+K4FiwSORznIzwNlIx1MK1WNGnKpPSKbfoVmyw+RXFxOvVlVnrJ5/p6aDWyclSGqLexN9yL6VCrV9yLfkmTvJaj1hZv1bd7RvU9kXcvyY82vvkx76C5jlgJ74rxZtx2FcPVxXx+w/EwF/6a/aXky5bAqc5r4f1H4tdBHlb9tfh/mZf6Bn/vF8P6k/jF0GyyuXZKPk0Q9h1VpNfr/Uzjex5ohnl9Rbn3P8yuWyrmOmH5P74NiF5TfUgnSnHbF/P5FTt61P3ov9+Ru0q8JaMKddomFQ36dXBqsj5RWtCu7x2Kptcfe3ribtOrnU6FKsnwZqoyTSaaaaumtaaLjYFAAAAAAAAAAAAAADK8o8+20qT1a1Oae3fFcN7OpZ2efbn6IvpUs8WY/EYg7UIG/CGCjUql6iXKJXlMsSLEiJy895luprDJOjgs7nDVU+0jv9dePb4+Z5faXZW2uMyt/wCzl4e6/Tl6fBmSk0d6jXVWCdO7T4NbNu08TPY15Trui4e0ujWMdc/fj4Hm+1N73Voqa/O8PyXHHrw81knhhN78EdW37PN8a0/Rfd/Y+cut0Jo0Irs89Z2qGzLWjxjBZ6vi/wBfoVOpJ8yQ3jAAAAFAAE5EbBKIpMxZbEhnIxZfBlarCL2pfU1qtCnP3l+/M3qVWUdGQ9Db0X4M0alljjB+jOlSuep28hzt0mqdW7pPxdN71vXD/jqjJxe7PgdWhXTNnGSaTTTTSaa1prei43BQAAAAAAAAAADO8qM40E6NN9drryXqxfYuL+XedCytd978tPmXUqe88mGxFY70IHQhDBQqVDYjEvSIJSLEjPBG3/ziSSdrLOSuIq2lNdBDfUXXa4Q/Ox5faXa+wtMxpvvJ9I6estPhkpnXjHTiavLuS2GpWbj00/aq9ZeEdnwueD2h2t2jd5jGXdx6R4P1lr8MeRrSrSkZDlXmDljJOnJxVK1KDi7WcfS/auvAz2bGVKkp5e8+Oefh+h6exsacrPu60VJT4tNZTzp+nEmyzlHsjXX+pFfvL6ryR6a22p+Wt8fuvt8Dw23OwWtbZz/7bf8A6yfyl/5cjRU5qSTi1JPWmndNd52YyUllPgfNKtKdKbp1IuMlwaaw15ocSVgAAAAAANkwZIhmyCyJXnIxZdEglIwZswYxTMGbMWSxae0qnBSWGbVKo4vgd7k5mnRyVGo/s5O0G/Uk+zufz7zUcHDhyO1bXCn7LNYQboAAAAAAAAUM7zJUKTnqc31acX2y48FtL7ei60934mUI7zwebYzEuTbbbbbbb2tvaz0tKmorCOnThhHOq1DZijYSK0pFqRmX8oyWtiX9mtGF7Sqy9BcF7T4Lxscfa23bTZsf7V5nyitX9l4v0yYTqRhqbnJ+T9DD2aWnV7ak7OX3V6q7vifLdr9o7zaOYze7T/kWnq9ZevDokac6spHVOAVkGYYlUqNSq9kISl3tLUiylTdSagubLaFJ1akYLm8HkEpNttu7bbb3t7WevSS4I96kksLQQkFzLcyqUX1HeN+tB+i+7c+PzNm2u6lB+zp0OHtrs/abWp4rLE1pNe8vDxXg/TD4mwy7MadaN4PWvSi/Si+P5npbe5p145jrzXNHxXbOw7vZVXcrr2X7sl7svs+qfFeXEtmwcYAABINkAimyDNEE2QWIr1GYsuiV5yMWXxI9IxLoskhMxZbFk8ZXVmVyRt0p4NjybzLpIdHN3qQS1vbOHY+/sfhvNWUcM71Cr3kfE7JiXgAAAAAAed8ps06atJp3pwvCnuftS8X8Ej0Njb93T46vi/ob1vT4ZM5WqHTijeiirORakWI1GQclHK1TFJxjtjR1qUvf3Lht322HhNu9r4080LF5lznql/y9X46dM8tepXxwibSlSUUoxSjFKyUUkktyR86nv1ZOc223q3xb82abY6xi6bGRGitxwDN8vcTo4TQ7alSEfBdd/urzOhsunmvnon9vqdjYtPeuN7+VN/T6nnR6I9WAAAElCtKElODcZLY18uK4GdOpKnLei8M17u0o3dKVGvFSg9U/3wa5NcVyNbk2dRq9SdoVd3ZPjH8vntPR2d/Gv7MuEvn5fY+M9pOyVbZjdajmdHrzj4S8OktOTw8Z650DxwADZMgySIZsgsRBNmJYkV6jIZdFFabMWWxI7mJchykQZolhMxaLoMuYLGSpTjUjti729qPbHxX0KZxyjo21XdkmehUK0ZwjOLvGUVJPgzWO0nlZJASAAAHH5U5h0OGlZ2nP7OPC+1+Cv8DbsqPe1UnouLM6cd6WDzWtUPTxR1oRwim7tpJNttJJK7bexJby1uMYuUnhLi2XLgbbk3ybVK1aulKttjHbGl+cuPZ2b38u7RdqJXbdtavFLRvnP7R8NXz6GpVrb3BaGnjE8rRpbzNZsmjTOxSs8orcglAiraYQUiGSOVWp4LEzBc4le9WjT9mnKbXvOy/cZ0dkwxGUvHHw/wAz0+wqeKc59Xj4f5mQOsd0AAAAAVPddPamnZp70wnghpSTTWUzT5JnulanWdp7Iz2KXB7n8zv2O0d/FOrryfXz8T5N2o7Gu33ruwWYayhzj4x6x6rVcsrTvtnXPna4kcmYmaRDNkFiRBNkFsUVqjMWWpFebMS5IjuQZipkEj4yIZZFksJmDRs05Gt5GY68Z0G9cevD3G+svBv9o1ZrDO7aVN6ODTGBtAAAB57y5x+niejT6tKNvvys5fDRXgeg2XR3aTn1+S/bNy2hzMtUmdZLB0Yo2vJfIOiSrVles11Y/wDai+z3t78O/wCWdpu0bvZO2t3/AGS1f87/APlcuuvQ1q1Xe4LQ0aPIwWWa7J6UTu2VHJVJlqMT01KikilsbURrXUEkZRZVqHmLpcS6J5dyzraWNq7oqEF4RTfxkzo2Ed2gvHLPabJhu2sfHL/U4JuHSAAAAAAAGgDQ5JndrUqz1bIVH8pP6+Z2bHaGMU6r8n9H9z5r2q7HqW9eWMeOsoLn1lFdesefLjwfemztnzBEM2YliRBUkQy2KK1SRiy6KK82YlqQy4MguAOTIM0SRkYsuiy7lGN6HEUql7RUtGfuS1PyvfwKKiyjpWlTdmj0w1zsgANnJJNvUkm29yQB43jcU6lSdR7ZzlN/ebdviezo09yCj0R1aMcI0PI7JtJrE1VqT+xi+1r1/wAvPceG7X7c3E7Gg+L99+H8vr+bw4c2TWqY9lGxPm7ZrCxLaWpDLNJno7KSRTIsKR3o1lgqwR1JHPu66aM4oqzZ5q5nllyPH83raeIrS31qrXdpO3wO9Qju0orwR761huUYR6JfIpFheAAAAAAAAAAdrJs3talVfV2Qm+z9VvdxOvY327inUfDk+ng/D5HzvtV2VVbevLOPt6ygvzdZRX83Vfm1XHXtzZ2z5ikV6kjFlqRWnIxLkiCTILBLgBcEgmQShyZiWJizeowkbVKR6dkGK6XC0Zt3bglJ75R6svimajWGehpy3opnQIMzk8qsR0eCxEt9PQXfNqH8Rs2cN+vBePy4mUFmSPM8ly94ivGnsj6VR7qa2+LvbxO3traUdnWcq35tIrrJ6ei1fgjq53I5PTIQUUoxSSSSSWxJbEfEKlSVSTnJ5beW+rerNUcVZAIzhLDIJoSOrQr4MGiTpDf/ABfAx3SOUzTrXGTJIr4iroxlJ7FGUvJXObKW/JIthHeko9TxhN2V9vb3nrGfQsAAAAAAAAAACNgxZHJmRg2dnKM22Uqj3KEn8Iv6HXsbzGKdR+T+n2PnXans3vb17ax46ziufWS8f5lz1XHOepUkdZnz6KK85GJckQtkGQlwAuAFwSCkQZIVyMWbEGbrm+xF6FSm/Uq3XCMkn81I1Ki4netJZpmpMDaMxzh1bYK3tVqcfK8v4TpbKjm4T6J/Ytor20UeRWA6PD9K116r0v8ATXofV/ePHdstou4ve4i/Zp8P+p+98OC9GblSWXg0B41srAjJIBMgcmXRqYIwLpFvfMYEbK5VMjBz8/qaOExMu1UKtu/RdjO19qvBeK+Zt2Ud64pr/iXzPJD1p7kAAAAAAAABsEMY2SYNjGzIrbIpskrbOzlWZaS6Ob6yXVk/WW58TsWd1vLu568vE+b9pdgqjJ3duvYfvJflfVeD59H4aXZyOgeQQy4JEuAJpABpACaRBKDSMWXQNbzc1vtcRDfCnL8La/iRrVdTuWL9lo3hUb5k+cKk508NSW2eJjFcLxav+0dCwrqg6laWkYSfw4l1D3jq04KMVGKtFJJLclqR8irVZVJynLVtt+b4svFKGyQIyAGQKTkATkgBkk4/K+pbA13vjGP4pxX1N3Z6zcw/fI39lxzdw/eiZ5Zc9Ue1wLcDAXJIwFwAuAFwGNciStjGyStkcmSVtkUmZIqkyNy3antTW1MyRVLDTT0O5l+P6RWfprbxW9HatbjvVh6o+Y7d2O7Gpv0/8OWng+j+nh5Fu5tnAE0gBNIATSBAmkCUGkYstgabm6n/AFya34ep+/TNaqdqwfFnpBSdM4nKCjpVcE+yNepf/wBU2vikau0azp2FfHOKXxnFP9MltHUmZ83kzYEKmyQIAAATkAMgCcgz/LudsBU4zor/AHIv6HR2XxuV5P5HU2Ms3cfJ/JnmWkeoPZYDSJGA0gMC6QIwJpACORJgxjmSVsY5mRWxkpkoqkRSmZFMiKUjIrYU67jJSi7NbDKE3CW9HUouLencUpUqizF6/vquRosLilUipLua3Pcd2jVVWO8j5TtKwqWNd0p+afVdfv4kukWnPE0iQJcATSIJQaRiy6JqObn++y/8ap+/TNaqdqw1Z6WUnTOfnC1UpbqqfnGS+py9s5dnP0+aLaPvkTPATNgaVNkgYgAAGQBOQFxkGa5wZf1GX+bS+d/odTZP8R6M7Gw1/e15M8y0j057LAaQIwLpAYDSJGBrmSYMa5klbGOZJWxjmZFbIpTJRVIjlMzRTIjcySobpAFjAYx0539V6pLhv70X29Z0p55czlbY2ZG/t3D864xfj08no/R8jRxmmk07ppNNdqO6mmso+VThKEnGSw1wa6MNIkxEuAFyCUJpGLL4Gy5sIXxGIluoxj+KV/4DVqncsFwZ6MVHQKebwvRnw0Z/hak/gjUvqfeW84+Hy4mdN4kinCV0j5vU1NxriKUMgCMkgRkAMgQZAjZJODL84b/qL/zqXzZ1NkfxPoztbDX969GeZXPUHscC3BAaRIGuQMWNcjIrYxyJK2McyStjHMyRVJkUpGSKGyNzMkVSGaRJiGkAJpAHXyXG/opPe4fVfXzOlY1/9W/T7Hie1Oy/9sprwn8lL6P08TraR0zxAmkAFyDJCNmDNiCPROayh9jiKvtVY0/CEb//AENWo+J37OOKZuCs2xtSCknF7Gmn3Mag4OBk9HRl6UW4v3ouz+R82v6LpVZQ6M6GqTLJzmQIYACABIGtkmSQxskySMxzg/3GXCrRf7X8zp7I/iV5M7GxOF2vJ/I8xueoPZBckCORJgxrkSYMa5ElbGORJUxjkZFcmRymZIpkyKUjIpbGORkVMTSAEuAFwBYzaaadmndPcyU2nlGE4RqRcJrKaw11T1NNg8SqkFJdzW6XajvUKqqQUj5LtOwlZXMqL01T6p6fZ+KZNctNDAmkQZIbKRhI2qUT2TkRg+iy/Dp+lKPSy76j0l8Gl4GnJ5Z6OlHdgkd0gsAA4OOjoYiXszSmu9apL5P7x5Hb9vioqi5r9V+0blvLMd0lUjyklgsaFuVgS4GBrZJOBjZJlgY2SZJGd5dK+Aq8JUX/ALkTo7L/AImPr8jq7G4XcfX5M8vbPUnsxjkSQ2NciTBjHIkrY1yMitjHIkrbI5SMimTI5SMkUyZG5GRTJiXJMBLgBcALgCXAL+T4rRnot9WWrul2eezyNyzq7k916P5nnO0th+Ite9ivahx84816a+j6nebOufOcCNkMziizlOCeIxFGgr/aVIxbW1Q2yfhFN+BVUeEdG1p70ke8wikkkrJJJJbEkap3RQAAOZn9C9LTS61N6fFx9ZeWv7qNDaVt39u0tVxRbSnuyOfh610mfPKsMM32ibSNbBjgHIE4GtgnAxskywMciTLBxuVsb4HEr/D0vwtS+hu7PeLiD8Tf2bLduqb8fnwPJmz1p7Vsa2SYNjGyTBsY2SVtjGzIrbI5SJRVJkcpGSKZMY5GSKZMY2ZFWRLgBcALgBcEBckBfz3ragYvGjNNhMRp04y7WtfvLU/id2jU7yCkfKdo2f4W5nR5J8PJ8V+g+UjNs1oRN7zU5VpTq4uS1RXQ0uMnZzfgtFeLNao+R3LKnhbx6WVG8AAAAwDJ1qXQVpUvUfWpv9R9nhs8t54rbFl3VVtaPijoUKm9HDLEZnnZRLsDtIwwMDXIknA1yJwTgjlIlIkoZvDTw9eHtUasfOLNi3e7VjLo18y62nuVoS6NfM8e0j2OD3TYxskwbGtklbYxsyK2yNslIrlIjlIySKZSI2zJIolIY2ZFTYhJAlwAuCMhcDIXAyAIyKSY5OrkdXVOPFSXjqfyXmdCynwcfU8d2nt1vU6y8Yv5r5s62Gw86tSFKmtKpOcYQX6z37l2t7kbkpYR56hScpYR7zkmWww2HpYeGyEbN+1J65Sfe234mq3k7sYqKwi8QZAAAAAHOzzL3Wp9W3SwelTb1XfbFvc18bPsNS8tlcUnB68vMzpz3XkzmFxN1rumrpp6mmtqa7GeCuKDhJpridKMsotKoaTiZg5mOCRkpmSRBFKZkkCKUjNIjJ45iKehOcPZnOH4W19D2UJb0VLrxPeRqb8VLqk/iQtmZDYxskrbGNkpFcpEcpGSRTKRHKRkkUSkRykZYKXIbckxyFwBLggLgBcDIEkZFBDYpJg2XMqdqn3ZL5P6G1a8JnC26t+18mvt9T2Pmt5POKeOqx1yTjh0+yD9Kp47FwvvNqcsnCtaO6t5nohWbYAAAAAAAAZnlNlsot4mkrr9NFcP0i8Nvdfecbalh3se8guPPxNijVxwZyqOJTW08fUpYZupk3SlDgZZEdQjdBHKoZqIIpVDJIg8y5U0tDGVl2Skpr7yTfxuenspb1CPw+B63Z9XftoeHD4HHbNs2mxrZlgrciOUiUimUiKUjJIplIjlIzwUuQy5JXkAMgBkARkS4GQBGRSSGxUSYtjkiUimUzbc2nJOWNrupUTWEp2VSWzpJan0cXvtt3J8UbNJY4nG2hNTSh45Pe4QUUoxSjFJJJKySWxJdiLTQHAAAAAAAAAAAGJ5Q5PLDydair4d65xX6F70vY+Xds4O0tmp5qU15o2aVXkznUsUmtp5mdJp8TbTJOmKtwnI11SVEZI5VDJRIyYrl1R69Kqu2Lpt8Yu6+b8jt7Nl7Mo+p3tj1fYlDo8/EyzZ08HVciOUjJIqlIjlIySKJTIpSMkimUhjZJW2BJGQAyIBkAMgCMgCMionBg5D4mSRXKZpORfJOtmFbQheFCLXT17aoL2Y75vsXi+NsIZOfcXO6sLU+hcqy2lhqMKFCChSgrRS+Lb7W3rb7TYXA5Lbbyy2CAAAAAAAAAAAAEa3gGL5Q8mZU71sJFyhtnQW2PGmu1fq+W45F7s1T9qmuPQvp1ccGZuljU+087Ut3F8TaUiX+kFO4TkZKsSoDJx+UtLpMPNL0o2qR33jt+Fzcs3uVV48Dbsa3d1l0fD4/wBTAuR3cHoZTI5TMkiqUyKUjJIplMbcnBU5CEkZADIAZAEZADIpODHeBDBi5D0jJIqlUwbLkNyEr4+SqT0qOET61ZrrVN8aSe1/rbFx2FsYHPr3WOC1Pd8pyyjhqMKGHpqnSitUV2vtbfa32tl64HNbbeWXAQAAAAAAAAAAAAAAAABneUXJSliL1KbVHEe2l1aj/wASPb37e+1jVuLSFZcdepnGbieeZph6+FnoYmm4XdozWulU92ezwdnwOHXsZU3xNiNRMrf01bzV7lozyRzxRkqYyYfMqHR1JR9W94+69n5eB2qT34pneo3PeQT58/MpSkW4JdQYTgrcgAyAGQGBkBgjeAnBG8KMEOQqJwYOZawGBq1qkaVCnOrUeyFOLlJ8dWxcdiM1E16ldRXE9b5G81MYaNbMrVJamsLF3px/zJL0/dWrjJF0YY1OdVuXLgj1GnBRSjFKMUkoxSSSS2JLsRmao4AAAAAAAAAAAAAAAAAAAAAjxFCFSLhUhGcGrSjOKlFrimNQYfPebelO88FVeHnt6KelOi3wfpQ+K4GpUs6ctOBmqjRgc4yDMMLfpsNNwX6WlerStvvHXFe8ka0rNosUzM4+1WKas5L0Wnt4CnHcZsUK7pvwZxmjZwdBVMiWGDLfAYJ3wsRgb4E4I3xbDBDmFicGDqI6OUZJisVLRwuHq19dm4RehF7pTfVj4tGSgUzuIrVnovJ3meqStPH1o047ehw70pvhKo1aPgn3ligac7pvQ9RyPIsLg6fR4WjClHVpNXc5vfKb1y8WZpYNWUnJ5Z0iSAAAAAAAAAAAAAAAAAAAAAAAAAAAAA4+a8l8DiW3XwtKUntqKOhUf342l8SHFPUnLMlmXNDgajbpVsTRe68KkF5rSf4jHu0WRrSicDE8y9Zf2WOpT3KpQnD4qUvkRuFqun0OdW5n8xXo1MHPuq1V84DuzNXYyHNFmb2ywi761T6QI7sfiy9h+ZnFv+0xeGgv1I1anweiTuGLun0OzguZjDq3T4yvU4UoU6Sf4tMncRg7mTNRlfN7ldDXHCQqy9rEOVfX3TvFeCMt1FTqSerNPTpqKUYpRitSUUkkuCRJgOAAAAAAAAAAAAAAAAAAAAAAAAAAAAAAAAAAAAAAAAAAAAAAAAAAAAAAAAAAAAAAAAD/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grpSp>
        <p:nvGrpSpPr>
          <p:cNvPr id="13" name="12 Grupo"/>
          <p:cNvGrpSpPr/>
          <p:nvPr/>
        </p:nvGrpSpPr>
        <p:grpSpPr>
          <a:xfrm>
            <a:off x="2932325" y="1943394"/>
            <a:ext cx="1956356" cy="4933825"/>
            <a:chOff x="2932325" y="1943394"/>
            <a:chExt cx="1956356" cy="4933825"/>
          </a:xfrm>
        </p:grpSpPr>
        <p:grpSp>
          <p:nvGrpSpPr>
            <p:cNvPr id="10" name="9 Grupo"/>
            <p:cNvGrpSpPr/>
            <p:nvPr/>
          </p:nvGrpSpPr>
          <p:grpSpPr>
            <a:xfrm>
              <a:off x="3606118" y="1943394"/>
              <a:ext cx="1282563" cy="4933825"/>
              <a:chOff x="2372904" y="1509770"/>
              <a:chExt cx="1282563" cy="4933825"/>
            </a:xfrm>
          </p:grpSpPr>
          <p:pic>
            <p:nvPicPr>
              <p:cNvPr id="2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7323" y="5939539"/>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59832" y="5044541"/>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1774" y="2874010"/>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1774" y="4056323"/>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1411" y="2151741"/>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00276" y="2152485"/>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0260" y="1509770"/>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80048" y="2918926"/>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72904" y="4017890"/>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1385" name="Picture 9" descr="http://perso.wanadoo.es/ajpbernia/a/Asociacion/PETANCA/petan2.gif"/>
            <p:cNvPicPr>
              <a:picLocks noChangeAspect="1" noChangeArrowheads="1"/>
            </p:cNvPicPr>
            <p:nvPr/>
          </p:nvPicPr>
          <p:blipFill rotWithShape="1">
            <a:blip r:embed="rId6">
              <a:extLst>
                <a:ext uri="{28A0092B-C50C-407E-A947-70E740481C1C}">
                  <a14:useLocalDpi xmlns:a14="http://schemas.microsoft.com/office/drawing/2010/main" val="0"/>
                </a:ext>
              </a:extLst>
            </a:blip>
            <a:srcRect r="24658"/>
            <a:stretch/>
          </p:blipFill>
          <p:spPr bwMode="auto">
            <a:xfrm>
              <a:off x="2932325" y="4774632"/>
              <a:ext cx="1200100" cy="21025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4" name="63 Grupo"/>
          <p:cNvGrpSpPr/>
          <p:nvPr/>
        </p:nvGrpSpPr>
        <p:grpSpPr>
          <a:xfrm>
            <a:off x="5768069" y="1885721"/>
            <a:ext cx="3169555" cy="2147717"/>
            <a:chOff x="4220999" y="1576522"/>
            <a:chExt cx="3781177" cy="2808312"/>
          </a:xfrm>
        </p:grpSpPr>
        <p:sp>
          <p:nvSpPr>
            <p:cNvPr id="65" name="64 Llamada ovalada"/>
            <p:cNvSpPr/>
            <p:nvPr/>
          </p:nvSpPr>
          <p:spPr>
            <a:xfrm>
              <a:off x="4220999" y="1576522"/>
              <a:ext cx="3781177" cy="2808312"/>
            </a:xfrm>
            <a:prstGeom prst="wedgeEllipseCallout">
              <a:avLst>
                <a:gd name="adj1" fmla="val -69593"/>
                <a:gd name="adj2" fmla="val 27332"/>
              </a:avLst>
            </a:prstGeom>
            <a:solidFill>
              <a:srgbClr val="92D05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6" name="65 CuadroTexto"/>
            <p:cNvSpPr txBox="1"/>
            <p:nvPr/>
          </p:nvSpPr>
          <p:spPr>
            <a:xfrm>
              <a:off x="4398238" y="1915413"/>
              <a:ext cx="3399049" cy="1810992"/>
            </a:xfrm>
            <a:prstGeom prst="rect">
              <a:avLst/>
            </a:prstGeom>
            <a:noFill/>
          </p:spPr>
          <p:txBody>
            <a:bodyPr wrap="square" rtlCol="0">
              <a:spAutoFit/>
            </a:bodyPr>
            <a:lstStyle/>
            <a:p>
              <a:pPr algn="ctr"/>
              <a:r>
                <a:rPr lang="es-AR" sz="1400" b="1" dirty="0" smtClean="0">
                  <a:solidFill>
                    <a:srgbClr val="000099"/>
                  </a:solidFill>
                </a:rPr>
                <a:t>EL CUERPO SE VA ACELERANDO AL CAER, LUEGO, LA VELOCIDAD AUMENTA CON UNA ACELERACIÓN CONSTANTE IGUAL A LA DE LA GRAVEDAD</a:t>
              </a:r>
              <a:endParaRPr lang="es-AR" sz="1400" b="1" dirty="0">
                <a:solidFill>
                  <a:srgbClr val="000099"/>
                </a:solidFill>
              </a:endParaRPr>
            </a:p>
          </p:txBody>
        </p:sp>
      </p:grpSp>
      <p:sp>
        <p:nvSpPr>
          <p:cNvPr id="14" name="13 Llamada ovalada"/>
          <p:cNvSpPr/>
          <p:nvPr/>
        </p:nvSpPr>
        <p:spPr>
          <a:xfrm>
            <a:off x="4293046" y="1124744"/>
            <a:ext cx="2511202" cy="760977"/>
          </a:xfrm>
          <a:prstGeom prst="wedgeEllipseCallout">
            <a:avLst>
              <a:gd name="adj1" fmla="val -44961"/>
              <a:gd name="adj2" fmla="val 85362"/>
            </a:avLst>
          </a:prstGeom>
          <a:solidFill>
            <a:srgbClr val="33CC33"/>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100" dirty="0" smtClean="0">
                <a:solidFill>
                  <a:srgbClr val="000099"/>
                </a:solidFill>
              </a:rPr>
              <a:t>Altura máxima , por un instante de tiempo la velocidad se hace nula</a:t>
            </a:r>
            <a:endParaRPr lang="es-AR" sz="1100" dirty="0">
              <a:solidFill>
                <a:srgbClr val="000099"/>
              </a:solidFill>
            </a:endParaRPr>
          </a:p>
        </p:txBody>
      </p:sp>
      <p:sp>
        <p:nvSpPr>
          <p:cNvPr id="68" name="67 Llamada ovalada"/>
          <p:cNvSpPr/>
          <p:nvPr/>
        </p:nvSpPr>
        <p:spPr>
          <a:xfrm>
            <a:off x="460375" y="4575081"/>
            <a:ext cx="2511202" cy="1014159"/>
          </a:xfrm>
          <a:prstGeom prst="wedgeEllipseCallout">
            <a:avLst>
              <a:gd name="adj1" fmla="val 76415"/>
              <a:gd name="adj2" fmla="val -21448"/>
            </a:avLst>
          </a:prstGeom>
          <a:solidFill>
            <a:srgbClr val="33CC33"/>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100" dirty="0" smtClean="0">
                <a:solidFill>
                  <a:srgbClr val="000099"/>
                </a:solidFill>
              </a:rPr>
              <a:t>En este punto la velocidad inicial no puede ser cero, de lo contrario el cuerpo no ascendería</a:t>
            </a:r>
            <a:endParaRPr lang="es-AR" sz="1100" dirty="0">
              <a:solidFill>
                <a:srgbClr val="000099"/>
              </a:solidFill>
            </a:endParaRPr>
          </a:p>
        </p:txBody>
      </p:sp>
      <p:sp>
        <p:nvSpPr>
          <p:cNvPr id="15" name="14 CuadroTexto"/>
          <p:cNvSpPr txBox="1"/>
          <p:nvPr/>
        </p:nvSpPr>
        <p:spPr>
          <a:xfrm>
            <a:off x="5220072" y="5730193"/>
            <a:ext cx="3240360" cy="646331"/>
          </a:xfrm>
          <a:prstGeom prst="rect">
            <a:avLst/>
          </a:prstGeom>
          <a:solidFill>
            <a:srgbClr val="33CC33"/>
          </a:solidFill>
          <a:ln>
            <a:solidFill>
              <a:srgbClr val="000099"/>
            </a:solidFill>
          </a:ln>
        </p:spPr>
        <p:txBody>
          <a:bodyPr wrap="square" rtlCol="0">
            <a:spAutoFit/>
          </a:bodyPr>
          <a:lstStyle/>
          <a:p>
            <a:r>
              <a:rPr lang="es-AR" dirty="0" smtClean="0">
                <a:solidFill>
                  <a:srgbClr val="000099"/>
                </a:solidFill>
              </a:rPr>
              <a:t>Como se traduce esto a las ecuaciones de movimiento?</a:t>
            </a:r>
            <a:endParaRPr lang="es-AR" dirty="0">
              <a:solidFill>
                <a:srgbClr val="000099"/>
              </a:solidFill>
            </a:endParaRPr>
          </a:p>
        </p:txBody>
      </p:sp>
    </p:spTree>
    <p:extLst>
      <p:ext uri="{BB962C8B-B14F-4D97-AF65-F5344CB8AC3E}">
        <p14:creationId xmlns:p14="http://schemas.microsoft.com/office/powerpoint/2010/main" val="2238623689"/>
      </p:ext>
    </p:extLst>
  </p:cSld>
  <p:clrMapOvr>
    <a:masterClrMapping/>
  </p:clrMapOvr>
  <p:transition advTm="60850">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0|0|0.8|0|0.7|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3744</TotalTime>
  <Words>676</Words>
  <Application>Microsoft Office PowerPoint</Application>
  <PresentationFormat>Presentación en pantalla (4:3)</PresentationFormat>
  <Paragraphs>112</Paragraphs>
  <Slides>12</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Lucida Sans Unicode</vt:lpstr>
      <vt:lpstr>Symbol</vt:lpstr>
      <vt:lpstr>Verdana</vt:lpstr>
      <vt:lpstr>Wingdings 2</vt:lpstr>
      <vt:lpstr>Wingdings 3</vt:lpstr>
      <vt:lpstr>Concurrencia</vt:lpstr>
      <vt:lpstr>Presentación de PowerPoint</vt:lpstr>
      <vt:lpstr>CAIDA LIBRE</vt:lpstr>
      <vt:lpstr>   g=ACELERACIÓN DE LA GRAVEDAD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 FAUDI FÍSICA</dc:title>
  <dc:creator>pentagono</dc:creator>
  <cp:lastModifiedBy>GUSTAVO</cp:lastModifiedBy>
  <cp:revision>265</cp:revision>
  <dcterms:created xsi:type="dcterms:W3CDTF">2010-04-19T22:16:23Z</dcterms:created>
  <dcterms:modified xsi:type="dcterms:W3CDTF">2021-01-20T22:28:38Z</dcterms:modified>
</cp:coreProperties>
</file>