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9" r:id="rId3"/>
    <p:sldId id="280" r:id="rId4"/>
    <p:sldId id="281" r:id="rId5"/>
    <p:sldId id="256" r:id="rId6"/>
    <p:sldId id="258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205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516625"/>
            <a:ext cx="97536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66530"/>
            <a:ext cx="97536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B6853-D055-4020-A28D-EFAE790B754C}" type="datetimeFigureOut">
              <a:rPr lang="es-AR" smtClean="0"/>
              <a:t>18/1/2021</a:t>
            </a:fld>
            <a:endParaRPr lang="es-A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AF2CD2-045C-4322-ACCA-971B560C5AE0}" type="slidenum">
              <a:rPr lang="es-AR" smtClean="0"/>
              <a:t>‹Nº›</a:t>
            </a:fld>
            <a:endParaRPr lang="es-A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B6853-D055-4020-A28D-EFAE790B754C}" type="datetimeFigureOut">
              <a:rPr lang="es-AR" smtClean="0"/>
              <a:t>18/1/2021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2CD2-045C-4322-ACCA-971B560C5AE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31201" y="1826709"/>
            <a:ext cx="1989999" cy="448445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9365" y="1826709"/>
            <a:ext cx="6988635" cy="448445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B6853-D055-4020-A28D-EFAE790B754C}" type="datetimeFigureOut">
              <a:rPr lang="es-AR" smtClean="0"/>
              <a:t>18/1/2021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2CD2-045C-4322-ACCA-971B560C5AE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B6853-D055-4020-A28D-EFAE790B754C}" type="datetimeFigureOut">
              <a:rPr lang="es-AR" smtClean="0"/>
              <a:t>18/1/2021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2CD2-045C-4322-ACCA-971B560C5AE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017572"/>
            <a:ext cx="97536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865098"/>
            <a:ext cx="97536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B6853-D055-4020-A28D-EFAE790B754C}" type="datetimeFigureOut">
              <a:rPr lang="es-AR" smtClean="0"/>
              <a:t>18/1/2021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2CD2-045C-4322-ACCA-971B560C5AE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B6853-D055-4020-A28D-EFAE790B754C}" type="datetimeFigureOut">
              <a:rPr lang="es-AR" smtClean="0"/>
              <a:t>18/1/2021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2CD2-045C-4322-ACCA-971B560C5AE0}" type="slidenum">
              <a:rPr lang="es-AR" smtClean="0"/>
              <a:t>‹Nº›</a:t>
            </a:fld>
            <a:endParaRPr lang="es-AR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19200" y="1544716"/>
            <a:ext cx="9753600" cy="115409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219200" y="2743200"/>
            <a:ext cx="4754880" cy="359359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242304" y="2743201"/>
            <a:ext cx="4754880" cy="35956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8464" y="2743200"/>
            <a:ext cx="4486656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3526" y="2743200"/>
            <a:ext cx="4482749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B6853-D055-4020-A28D-EFAE790B754C}" type="datetimeFigureOut">
              <a:rPr lang="es-AR" smtClean="0"/>
              <a:t>18/1/2021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2CD2-045C-4322-ACCA-971B560C5AE0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219200" y="1544716"/>
            <a:ext cx="9753600" cy="115409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9200" y="3383280"/>
            <a:ext cx="4754880" cy="29535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42303" y="3383280"/>
            <a:ext cx="4754880" cy="29535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B6853-D055-4020-A28D-EFAE790B754C}" type="datetimeFigureOut">
              <a:rPr lang="es-AR" smtClean="0"/>
              <a:t>18/1/2021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2CD2-045C-4322-ACCA-971B560C5AE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B6853-D055-4020-A28D-EFAE790B754C}" type="datetimeFigureOut">
              <a:rPr lang="es-AR" smtClean="0"/>
              <a:t>18/1/2021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2CD2-045C-4322-ACCA-971B560C5AE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825363"/>
            <a:ext cx="3934581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336" y="1826709"/>
            <a:ext cx="5610464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061096"/>
            <a:ext cx="3934581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B6853-D055-4020-A28D-EFAE790B754C}" type="datetimeFigureOut">
              <a:rPr lang="es-AR" smtClean="0"/>
              <a:t>18/1/2021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2CD2-045C-4322-ACCA-971B560C5AE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828800"/>
            <a:ext cx="3938016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88000" y="2286000"/>
            <a:ext cx="53848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059936"/>
            <a:ext cx="3938016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B6853-D055-4020-A28D-EFAE790B754C}" type="datetimeFigureOut">
              <a:rPr lang="es-AR" smtClean="0"/>
              <a:t>18/1/2021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2CD2-045C-4322-ACCA-971B560C5AE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1247024" y="573807"/>
            <a:ext cx="114981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1425892" y="573807"/>
            <a:ext cx="76809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1544716"/>
            <a:ext cx="97536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2769834"/>
            <a:ext cx="97536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10254" y="548797"/>
            <a:ext cx="1585509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1FFB6853-D055-4020-A28D-EFAE790B754C}" type="datetimeFigureOut">
              <a:rPr lang="es-AR" smtClean="0"/>
              <a:t>18/1/2021</a:t>
            </a:fld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52554" y="548797"/>
            <a:ext cx="1254937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7AF2CD2-045C-4322-ACCA-971B560C5AE0}" type="slidenum">
              <a:rPr lang="es-AR" smtClean="0"/>
              <a:t>‹Nº›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11585" y="855957"/>
            <a:ext cx="299531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A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>
            <a:extLst>
              <a:ext uri="{FF2B5EF4-FFF2-40B4-BE49-F238E27FC236}">
                <a16:creationId xmlns:a16="http://schemas.microsoft.com/office/drawing/2014/main" id="{18B811E7-3551-4BD0-8876-86DCBCBB59F0}"/>
              </a:ext>
            </a:extLst>
          </p:cNvPr>
          <p:cNvSpPr/>
          <p:nvPr/>
        </p:nvSpPr>
        <p:spPr>
          <a:xfrm>
            <a:off x="0" y="4475068"/>
            <a:ext cx="12192000" cy="73692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2FD30EE8-E908-48B2-8CC5-C8880D3710FB}"/>
              </a:ext>
            </a:extLst>
          </p:cNvPr>
          <p:cNvSpPr/>
          <p:nvPr/>
        </p:nvSpPr>
        <p:spPr>
          <a:xfrm>
            <a:off x="0" y="2790465"/>
            <a:ext cx="12192000" cy="4051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6424205A-8CD7-4C39-9A70-BAC0FB2FAC4E}"/>
              </a:ext>
            </a:extLst>
          </p:cNvPr>
          <p:cNvSpPr/>
          <p:nvPr/>
        </p:nvSpPr>
        <p:spPr>
          <a:xfrm>
            <a:off x="1" y="347242"/>
            <a:ext cx="12192000" cy="4051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FAFF08C2-4B31-46F7-B9E4-246480161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913" y="347242"/>
            <a:ext cx="11604586" cy="405112"/>
          </a:xfrm>
        </p:spPr>
        <p:txBody>
          <a:bodyPr anchor="t">
            <a:noAutofit/>
          </a:bodyPr>
          <a:lstStyle/>
          <a:p>
            <a:pPr algn="ctr"/>
            <a:r>
              <a:rPr lang="es-AR" sz="2400" dirty="0"/>
              <a:t>1- LA GRAVEDAD NO ES UNA FUERZA </a:t>
            </a:r>
            <a:br>
              <a:rPr lang="es-AR" sz="2400" dirty="0"/>
            </a:br>
            <a:r>
              <a:rPr lang="es-AR" sz="2400" dirty="0"/>
              <a:t/>
            </a:r>
            <a:br>
              <a:rPr lang="es-AR" sz="2400" dirty="0"/>
            </a:br>
            <a:endParaRPr lang="es-AR" sz="2400" dirty="0"/>
          </a:p>
        </p:txBody>
      </p:sp>
      <p:sp>
        <p:nvSpPr>
          <p:cNvPr id="4" name="Título 2">
            <a:extLst>
              <a:ext uri="{FF2B5EF4-FFF2-40B4-BE49-F238E27FC236}">
                <a16:creationId xmlns:a16="http://schemas.microsoft.com/office/drawing/2014/main" id="{EB9EC792-B01F-4B29-83FF-3CB0EE416A8B}"/>
              </a:ext>
            </a:extLst>
          </p:cNvPr>
          <p:cNvSpPr txBox="1">
            <a:spLocks/>
          </p:cNvSpPr>
          <p:nvPr/>
        </p:nvSpPr>
        <p:spPr>
          <a:xfrm>
            <a:off x="328913" y="2790465"/>
            <a:ext cx="11604586" cy="405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AR" sz="2400" dirty="0"/>
              <a:t>2- EN UN MRU EL VECTOR VELOCIDAD ES CONSTANTE</a:t>
            </a:r>
            <a:br>
              <a:rPr lang="es-AR" sz="2400" dirty="0"/>
            </a:br>
            <a:r>
              <a:rPr lang="es-AR" sz="2400" dirty="0"/>
              <a:t/>
            </a:r>
            <a:br>
              <a:rPr lang="es-AR" sz="2400" dirty="0"/>
            </a:br>
            <a:endParaRPr lang="es-AR" sz="2400" dirty="0"/>
          </a:p>
        </p:txBody>
      </p:sp>
      <p:sp>
        <p:nvSpPr>
          <p:cNvPr id="5" name="Título 2">
            <a:extLst>
              <a:ext uri="{FF2B5EF4-FFF2-40B4-BE49-F238E27FC236}">
                <a16:creationId xmlns:a16="http://schemas.microsoft.com/office/drawing/2014/main" id="{4897ECD8-B4B7-4C0C-AC77-B308BDC4975A}"/>
              </a:ext>
            </a:extLst>
          </p:cNvPr>
          <p:cNvSpPr txBox="1">
            <a:spLocks/>
          </p:cNvSpPr>
          <p:nvPr/>
        </p:nvSpPr>
        <p:spPr>
          <a:xfrm>
            <a:off x="328913" y="4496767"/>
            <a:ext cx="11604586" cy="73692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AR" sz="2400" dirty="0"/>
              <a:t>3- EL VALOR DE LA GRAVEDAD MEDIDO POR UN OBSERVADOR TERRESTRE, DEPENDE DE LA LONGITUD DONDE SE ENCUENTRE, NO DE LA LATITUD</a:t>
            </a:r>
            <a:br>
              <a:rPr lang="es-AR" sz="2400" dirty="0"/>
            </a:br>
            <a:r>
              <a:rPr lang="es-AR" sz="2400" dirty="0"/>
              <a:t/>
            </a:r>
            <a:br>
              <a:rPr lang="es-AR" sz="2400" dirty="0"/>
            </a:br>
            <a:endParaRPr lang="es-AR" sz="2400" dirty="0"/>
          </a:p>
        </p:txBody>
      </p:sp>
      <p:sp>
        <p:nvSpPr>
          <p:cNvPr id="8" name="Título 2">
            <a:extLst>
              <a:ext uri="{FF2B5EF4-FFF2-40B4-BE49-F238E27FC236}">
                <a16:creationId xmlns:a16="http://schemas.microsoft.com/office/drawing/2014/main" id="{D1424232-AC13-4874-A87B-6A10734C9AB5}"/>
              </a:ext>
            </a:extLst>
          </p:cNvPr>
          <p:cNvSpPr txBox="1">
            <a:spLocks/>
          </p:cNvSpPr>
          <p:nvPr/>
        </p:nvSpPr>
        <p:spPr>
          <a:xfrm>
            <a:off x="293707" y="891253"/>
            <a:ext cx="11604586" cy="203811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AR" sz="2400" b="1" dirty="0">
                <a:solidFill>
                  <a:srgbClr val="00B050"/>
                </a:solidFill>
              </a:rPr>
              <a:t>VERDADERO</a:t>
            </a:r>
          </a:p>
          <a:p>
            <a:pPr algn="ctr"/>
            <a:r>
              <a:rPr lang="es-AR" sz="2400" dirty="0"/>
              <a:t>Cuando una fuerza actúa sobre un cuerpo produce una aceleración en dirección de la fuerza que es directamente proporcional a la fuerza pero inversamente proporcional a la masa del cuerpo</a:t>
            </a:r>
          </a:p>
          <a:p>
            <a:pPr algn="ctr"/>
            <a:r>
              <a:rPr lang="es-AR" sz="2400" dirty="0"/>
              <a:t>F = M x A</a:t>
            </a:r>
          </a:p>
        </p:txBody>
      </p:sp>
      <p:sp>
        <p:nvSpPr>
          <p:cNvPr id="10" name="Título 2">
            <a:extLst>
              <a:ext uri="{FF2B5EF4-FFF2-40B4-BE49-F238E27FC236}">
                <a16:creationId xmlns:a16="http://schemas.microsoft.com/office/drawing/2014/main" id="{1FD53971-0636-4A31-8C09-DAB6A3A48815}"/>
              </a:ext>
            </a:extLst>
          </p:cNvPr>
          <p:cNvSpPr txBox="1">
            <a:spLocks/>
          </p:cNvSpPr>
          <p:nvPr/>
        </p:nvSpPr>
        <p:spPr>
          <a:xfrm>
            <a:off x="257195" y="3370162"/>
            <a:ext cx="11604586" cy="8825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AR" sz="2400" b="1" dirty="0">
                <a:solidFill>
                  <a:srgbClr val="00B050"/>
                </a:solidFill>
              </a:rPr>
              <a:t>VERDADERO</a:t>
            </a:r>
          </a:p>
          <a:p>
            <a:pPr algn="ctr"/>
            <a:r>
              <a:rPr lang="es-AR" sz="2400" dirty="0"/>
              <a:t>Recorre espacios iguales en tiempos iguales</a:t>
            </a:r>
            <a:br>
              <a:rPr lang="es-AR" sz="2400" dirty="0"/>
            </a:br>
            <a:r>
              <a:rPr lang="es-AR" sz="2400" dirty="0"/>
              <a:t/>
            </a:r>
            <a:br>
              <a:rPr lang="es-AR" sz="2400" dirty="0"/>
            </a:br>
            <a:endParaRPr lang="es-AR" sz="2400" dirty="0"/>
          </a:p>
        </p:txBody>
      </p:sp>
      <p:sp>
        <p:nvSpPr>
          <p:cNvPr id="11" name="Título 2">
            <a:extLst>
              <a:ext uri="{FF2B5EF4-FFF2-40B4-BE49-F238E27FC236}">
                <a16:creationId xmlns:a16="http://schemas.microsoft.com/office/drawing/2014/main" id="{241FE86B-83E5-4B73-991B-B02C5CCD09C1}"/>
              </a:ext>
            </a:extLst>
          </p:cNvPr>
          <p:cNvSpPr txBox="1">
            <a:spLocks/>
          </p:cNvSpPr>
          <p:nvPr/>
        </p:nvSpPr>
        <p:spPr>
          <a:xfrm>
            <a:off x="328913" y="5384159"/>
            <a:ext cx="11604586" cy="73692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AR" sz="2400" b="1" dirty="0">
                <a:solidFill>
                  <a:srgbClr val="FF0000"/>
                </a:solidFill>
              </a:rPr>
              <a:t>FALSO</a:t>
            </a:r>
          </a:p>
          <a:p>
            <a:pPr algn="ctr"/>
            <a:r>
              <a:rPr lang="es-AR" sz="2400" dirty="0"/>
              <a:t>El valor de la gravedad depende de la LATITUD</a:t>
            </a:r>
            <a:br>
              <a:rPr lang="es-AR" sz="2400" dirty="0"/>
            </a:br>
            <a:r>
              <a:rPr lang="es-AR" sz="2400" dirty="0"/>
              <a:t/>
            </a:r>
            <a:br>
              <a:rPr lang="es-AR" sz="2400" dirty="0"/>
            </a:b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562800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>
            <a:extLst>
              <a:ext uri="{FF2B5EF4-FFF2-40B4-BE49-F238E27FC236}">
                <a16:creationId xmlns:a16="http://schemas.microsoft.com/office/drawing/2014/main" id="{6F9EB9F2-07E2-4D64-BBD8-BB5B217F1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6E448CE-89C3-4CEF-93A0-D659CADAE7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0588" y="965199"/>
            <a:ext cx="6766078" cy="4927601"/>
          </a:xfrm>
        </p:spPr>
        <p:txBody>
          <a:bodyPr anchor="ctr">
            <a:normAutofit/>
          </a:bodyPr>
          <a:lstStyle/>
          <a:p>
            <a:pPr algn="l"/>
            <a:r>
              <a:rPr lang="es-AR" sz="5400">
                <a:solidFill>
                  <a:schemeClr val="tx1">
                    <a:lumMod val="85000"/>
                    <a:lumOff val="15000"/>
                  </a:schemeClr>
                </a:solidFill>
              </a:rPr>
              <a:t>EJERCICIOS DE RESOLUCIÓN NUMÉRICA</a:t>
            </a:r>
          </a:p>
        </p:txBody>
      </p:sp>
      <p:cxnSp>
        <p:nvCxnSpPr>
          <p:cNvPr id="12" name="Straight Connector 8">
            <a:extLst>
              <a:ext uri="{FF2B5EF4-FFF2-40B4-BE49-F238E27FC236}">
                <a16:creationId xmlns:a16="http://schemas.microsoft.com/office/drawing/2014/main" id="{F0C57C7C-DFE9-4A1E-B7A9-DF40E63366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91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90284" y="177416"/>
            <a:ext cx="1092925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AR" dirty="0"/>
          </a:p>
          <a:p>
            <a:r>
              <a:rPr lang="es-AR" b="1" dirty="0" smtClean="0"/>
              <a:t>1.  </a:t>
            </a:r>
            <a:r>
              <a:rPr lang="es-AR" b="1" dirty="0"/>
              <a:t>En pleno invierno y con una temperatura de – 2 </a:t>
            </a:r>
            <a:r>
              <a:rPr lang="es-AR" b="1" dirty="0" err="1"/>
              <a:t>ºC</a:t>
            </a:r>
            <a:r>
              <a:rPr lang="es-AR" b="1" dirty="0"/>
              <a:t> se hizo, en una gran obra, una </a:t>
            </a:r>
          </a:p>
          <a:p>
            <a:r>
              <a:rPr lang="es-AR" b="1" dirty="0"/>
              <a:t>viga de hormigón de 40 m de largo. Debido a que la viga está enclavada en un</a:t>
            </a:r>
          </a:p>
          <a:p>
            <a:r>
              <a:rPr lang="es-AR" b="1" dirty="0"/>
              <a:t>sector de servicios donde funcionan motores, durante el verano la </a:t>
            </a:r>
            <a:r>
              <a:rPr lang="es-AR" b="1" dirty="0" err="1"/>
              <a:t>temperatu</a:t>
            </a:r>
            <a:r>
              <a:rPr lang="es-AR" b="1" dirty="0"/>
              <a:t>- </a:t>
            </a:r>
            <a:r>
              <a:rPr lang="es-AR" b="1" dirty="0" err="1"/>
              <a:t>ra</a:t>
            </a:r>
            <a:endParaRPr lang="es-AR" b="1" dirty="0"/>
          </a:p>
          <a:p>
            <a:r>
              <a:rPr lang="es-AR" b="1" dirty="0"/>
              <a:t>puede llegar a los 53 </a:t>
            </a:r>
            <a:r>
              <a:rPr lang="es-AR" b="1" dirty="0" err="1"/>
              <a:t>ºC</a:t>
            </a:r>
            <a:r>
              <a:rPr lang="es-AR" b="1" dirty="0"/>
              <a:t>. ¿Qué espacio se debe dejar para prevenir la dilatación</a:t>
            </a:r>
          </a:p>
          <a:p>
            <a:r>
              <a:rPr lang="es-AR" b="1" dirty="0"/>
              <a:t>de la viga? Coeficiente de dilatación del hormigón: 0,00001 1 / </a:t>
            </a:r>
            <a:r>
              <a:rPr lang="es-AR" b="1" dirty="0" err="1"/>
              <a:t>ºC</a:t>
            </a:r>
            <a:r>
              <a:rPr lang="es-AR" b="1" dirty="0"/>
              <a:t>. Expresar el</a:t>
            </a:r>
          </a:p>
          <a:p>
            <a:r>
              <a:rPr lang="es-AR" b="1" dirty="0"/>
              <a:t>resultado en </a:t>
            </a:r>
            <a:r>
              <a:rPr lang="es-AR" b="1" dirty="0" err="1"/>
              <a:t>mm.</a:t>
            </a:r>
            <a:r>
              <a:rPr lang="es-AR" b="1" dirty="0"/>
              <a:t> </a:t>
            </a:r>
            <a:r>
              <a:rPr lang="es-AR" b="1" i="1" dirty="0"/>
              <a:t>Grafica y resuelve: </a:t>
            </a:r>
          </a:p>
          <a:p>
            <a:endParaRPr lang="es-AR" b="1" dirty="0"/>
          </a:p>
          <a:p>
            <a:endParaRPr lang="es-AR" b="1" dirty="0"/>
          </a:p>
          <a:p>
            <a:endParaRPr lang="es-AR" dirty="0"/>
          </a:p>
        </p:txBody>
      </p:sp>
      <p:sp>
        <p:nvSpPr>
          <p:cNvPr id="5" name="4 Rectángulo"/>
          <p:cNvSpPr/>
          <p:nvPr/>
        </p:nvSpPr>
        <p:spPr>
          <a:xfrm>
            <a:off x="428173" y="2235425"/>
            <a:ext cx="6277427" cy="7353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CuadroTexto"/>
          <p:cNvSpPr txBox="1"/>
          <p:nvPr/>
        </p:nvSpPr>
        <p:spPr>
          <a:xfrm>
            <a:off x="602344" y="2388608"/>
            <a:ext cx="6335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err="1" smtClean="0">
                <a:solidFill>
                  <a:schemeClr val="bg1"/>
                </a:solidFill>
                <a:latin typeface="+mj-lt"/>
              </a:rPr>
              <a:t>lf</a:t>
            </a:r>
            <a:r>
              <a:rPr lang="es-AR" sz="2800" b="1" dirty="0" smtClean="0">
                <a:solidFill>
                  <a:schemeClr val="bg1"/>
                </a:solidFill>
                <a:latin typeface="+mj-lt"/>
              </a:rPr>
              <a:t>=li (1+</a:t>
            </a:r>
            <a:r>
              <a:rPr lang="es-AR" sz="2800" b="1" dirty="0" smtClean="0">
                <a:solidFill>
                  <a:schemeClr val="bg1"/>
                </a:solidFill>
                <a:latin typeface="GreekC"/>
                <a:cs typeface="GreekC"/>
              </a:rPr>
              <a:t>l.</a:t>
            </a:r>
            <a:r>
              <a:rPr lang="el-GR" sz="2800" b="1" dirty="0" smtClean="0">
                <a:solidFill>
                  <a:schemeClr val="bg1"/>
                </a:solidFill>
                <a:latin typeface="GreekC"/>
                <a:cs typeface="GreekC"/>
              </a:rPr>
              <a:t>Δ</a:t>
            </a:r>
            <a:r>
              <a:rPr lang="es-AR" sz="2800" b="1" dirty="0" smtClean="0">
                <a:solidFill>
                  <a:schemeClr val="bg1"/>
                </a:solidFill>
                <a:cs typeface="GreekC"/>
              </a:rPr>
              <a:t>t</a:t>
            </a:r>
            <a:r>
              <a:rPr lang="es-AR" sz="2800" b="1" dirty="0" smtClean="0">
                <a:solidFill>
                  <a:schemeClr val="bg1"/>
                </a:solidFill>
                <a:latin typeface="GreekC"/>
                <a:cs typeface="GreekC"/>
              </a:rPr>
              <a:t>) </a:t>
            </a:r>
            <a:r>
              <a:rPr lang="es-AR" sz="2800" b="1" dirty="0" smtClean="0">
                <a:solidFill>
                  <a:schemeClr val="bg1"/>
                </a:solidFill>
                <a:cs typeface="GreekC"/>
              </a:rPr>
              <a:t>Dilatación</a:t>
            </a:r>
            <a:r>
              <a:rPr lang="es-AR" sz="2800" b="1" dirty="0" smtClean="0">
                <a:solidFill>
                  <a:schemeClr val="bg1"/>
                </a:solidFill>
                <a:latin typeface="GreekC"/>
                <a:cs typeface="GreekC"/>
              </a:rPr>
              <a:t> </a:t>
            </a:r>
            <a:r>
              <a:rPr lang="es-AR" sz="2800" b="1" dirty="0" smtClean="0">
                <a:solidFill>
                  <a:schemeClr val="bg1"/>
                </a:solidFill>
                <a:cs typeface="GreekC"/>
              </a:rPr>
              <a:t>LINEAL</a:t>
            </a:r>
            <a:endParaRPr lang="es-AR" sz="2800" b="1" dirty="0">
              <a:solidFill>
                <a:schemeClr val="bg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42690" y="3120579"/>
            <a:ext cx="5774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 err="1" smtClean="0"/>
              <a:t>lf</a:t>
            </a:r>
            <a:r>
              <a:rPr lang="es-AR" sz="2400" b="1" dirty="0" smtClean="0"/>
              <a:t>= 40m </a:t>
            </a:r>
            <a:r>
              <a:rPr lang="es-AR" sz="2400" b="1" dirty="0"/>
              <a:t>(</a:t>
            </a:r>
            <a:r>
              <a:rPr lang="es-AR" sz="2400" b="1" dirty="0" smtClean="0"/>
              <a:t>1+</a:t>
            </a:r>
            <a:r>
              <a:rPr lang="es-AR" sz="2400" b="1" dirty="0" smtClean="0">
                <a:cs typeface="GreekC"/>
              </a:rPr>
              <a:t>0,00001 1/</a:t>
            </a:r>
            <a:r>
              <a:rPr lang="es-AR" sz="2400" b="1" dirty="0" err="1" smtClean="0">
                <a:ea typeface="Cambria Math"/>
                <a:cs typeface="GreekC"/>
              </a:rPr>
              <a:t>ºC</a:t>
            </a:r>
            <a:r>
              <a:rPr lang="es-AR" sz="2400" b="1" dirty="0" smtClean="0">
                <a:ea typeface="Cambria Math"/>
                <a:cs typeface="GreekC"/>
              </a:rPr>
              <a:t> x (53</a:t>
            </a:r>
            <a:r>
              <a:rPr lang="es-AR" sz="2400" b="1" dirty="0" smtClean="0">
                <a:latin typeface="Cambria Math"/>
                <a:ea typeface="Cambria Math"/>
                <a:cs typeface="GreekC"/>
              </a:rPr>
              <a:t>ºC-(-2ºC</a:t>
            </a:r>
            <a:r>
              <a:rPr lang="es-AR" sz="2400" b="1" dirty="0" smtClean="0">
                <a:latin typeface="GreekC"/>
                <a:cs typeface="GreekC"/>
              </a:rPr>
              <a:t>))</a:t>
            </a:r>
            <a:endParaRPr lang="es-AR" sz="24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83086" y="3868066"/>
            <a:ext cx="2024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 err="1" smtClean="0"/>
              <a:t>lf</a:t>
            </a:r>
            <a:r>
              <a:rPr lang="es-AR" sz="2400" b="1" dirty="0" smtClean="0"/>
              <a:t>= 40,0022m</a:t>
            </a:r>
            <a:endParaRPr lang="es-AR" sz="2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57314" y="4479348"/>
            <a:ext cx="35862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latin typeface="GreekC"/>
                <a:cs typeface="GreekC"/>
              </a:rPr>
              <a:t>Δ</a:t>
            </a:r>
            <a:r>
              <a:rPr lang="es-AR" sz="2400" b="1" dirty="0" smtClean="0">
                <a:cs typeface="GreekC"/>
              </a:rPr>
              <a:t>l= </a:t>
            </a:r>
            <a:r>
              <a:rPr lang="es-AR" sz="2400" b="1" dirty="0" err="1" smtClean="0"/>
              <a:t>lf</a:t>
            </a:r>
            <a:r>
              <a:rPr lang="es-AR" sz="2400" b="1" dirty="0" smtClean="0"/>
              <a:t>-li= 40,022m - 40m</a:t>
            </a:r>
            <a:endParaRPr lang="es-AR" sz="24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02344" y="5077797"/>
            <a:ext cx="1970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latin typeface="GreekC"/>
                <a:cs typeface="GreekC"/>
              </a:rPr>
              <a:t>Δ</a:t>
            </a:r>
            <a:r>
              <a:rPr lang="es-AR" sz="2400" b="1" dirty="0" smtClean="0">
                <a:cs typeface="GreekC"/>
              </a:rPr>
              <a:t>l= </a:t>
            </a:r>
            <a:r>
              <a:rPr lang="es-AR" sz="2400" b="1" dirty="0" smtClean="0"/>
              <a:t>0,022 m </a:t>
            </a:r>
            <a:endParaRPr lang="es-AR" sz="24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960915" y="5077797"/>
            <a:ext cx="18165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latin typeface="GreekC"/>
                <a:cs typeface="GreekC"/>
              </a:rPr>
              <a:t>Δ</a:t>
            </a:r>
            <a:r>
              <a:rPr lang="es-AR" sz="2400" b="1" dirty="0" smtClean="0">
                <a:cs typeface="GreekC"/>
              </a:rPr>
              <a:t>l= </a:t>
            </a:r>
            <a:r>
              <a:rPr lang="es-AR" sz="2400" b="1" dirty="0" smtClean="0"/>
              <a:t>22 mm </a:t>
            </a:r>
            <a:endParaRPr lang="es-AR" sz="2400" dirty="0"/>
          </a:p>
        </p:txBody>
      </p:sp>
      <p:sp>
        <p:nvSpPr>
          <p:cNvPr id="15" name="14 Rectángulo"/>
          <p:cNvSpPr/>
          <p:nvPr/>
        </p:nvSpPr>
        <p:spPr>
          <a:xfrm>
            <a:off x="2960915" y="5077796"/>
            <a:ext cx="2120252" cy="461665"/>
          </a:xfrm>
          <a:prstGeom prst="rect">
            <a:avLst/>
          </a:prstGeom>
          <a:noFill/>
          <a:ln w="571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0924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3" grpId="0"/>
      <p:bldP spid="11" grpId="0"/>
      <p:bldP spid="12" grpId="0"/>
      <p:bldP spid="13" grpId="0"/>
      <p:bldP spid="14" grpId="0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90284" y="177416"/>
            <a:ext cx="1092925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AR" dirty="0"/>
          </a:p>
          <a:p>
            <a:r>
              <a:rPr lang="es-AR" b="1" i="1" dirty="0"/>
              <a:t> </a:t>
            </a:r>
            <a:r>
              <a:rPr lang="es-AR" b="1" dirty="0" smtClean="0"/>
              <a:t>2</a:t>
            </a:r>
            <a:r>
              <a:rPr lang="es-AR" b="1" dirty="0"/>
              <a:t>. Un dispositivo interno de un horno eléctrico puede alcanzar temperaturas de </a:t>
            </a:r>
          </a:p>
          <a:p>
            <a:r>
              <a:rPr lang="es-AR" b="1" dirty="0"/>
              <a:t>280ºC. Si la dilatación del dispositivo, que mide 5 cm estando a 20ºC y es de</a:t>
            </a:r>
          </a:p>
          <a:p>
            <a:r>
              <a:rPr lang="es-AR" b="1" dirty="0"/>
              <a:t>aluminio, llega a superar el medio milímetro, el horno se puede apagar. </a:t>
            </a:r>
            <a:endParaRPr lang="es-AR" b="1" dirty="0" smtClean="0"/>
          </a:p>
          <a:p>
            <a:r>
              <a:rPr lang="es-AR" b="1" dirty="0" smtClean="0"/>
              <a:t>Calcular</a:t>
            </a:r>
            <a:r>
              <a:rPr lang="es-AR" b="1" dirty="0"/>
              <a:t> </a:t>
            </a:r>
            <a:r>
              <a:rPr lang="es-AR" b="1" dirty="0" smtClean="0"/>
              <a:t>si </a:t>
            </a:r>
            <a:r>
              <a:rPr lang="es-AR" b="1" dirty="0"/>
              <a:t>alcanzará dicho valor</a:t>
            </a:r>
            <a:r>
              <a:rPr lang="es-AR" b="1" dirty="0" smtClean="0"/>
              <a:t>.</a:t>
            </a:r>
          </a:p>
          <a:p>
            <a:r>
              <a:rPr lang="es-AR" b="1" dirty="0" smtClean="0"/>
              <a:t>(</a:t>
            </a:r>
            <a:r>
              <a:rPr lang="es-AR" b="1" dirty="0"/>
              <a:t>Coeficiente de dilatación del aluminio: 0,0000238 1 / </a:t>
            </a:r>
            <a:r>
              <a:rPr lang="es-AR" b="1" dirty="0" err="1"/>
              <a:t>ºC</a:t>
            </a:r>
            <a:r>
              <a:rPr lang="es-AR" b="1" dirty="0"/>
              <a:t>)</a:t>
            </a:r>
          </a:p>
          <a:p>
            <a:endParaRPr lang="es-AR" b="1" dirty="0"/>
          </a:p>
          <a:p>
            <a:endParaRPr lang="es-AR" b="1" dirty="0"/>
          </a:p>
          <a:p>
            <a:endParaRPr lang="es-AR" dirty="0"/>
          </a:p>
        </p:txBody>
      </p:sp>
      <p:sp>
        <p:nvSpPr>
          <p:cNvPr id="5" name="4 Rectángulo"/>
          <p:cNvSpPr/>
          <p:nvPr/>
        </p:nvSpPr>
        <p:spPr>
          <a:xfrm>
            <a:off x="428173" y="2235425"/>
            <a:ext cx="6277427" cy="7353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CuadroTexto"/>
          <p:cNvSpPr txBox="1"/>
          <p:nvPr/>
        </p:nvSpPr>
        <p:spPr>
          <a:xfrm>
            <a:off x="602344" y="2388608"/>
            <a:ext cx="6335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err="1" smtClean="0">
                <a:solidFill>
                  <a:schemeClr val="bg1"/>
                </a:solidFill>
                <a:latin typeface="+mj-lt"/>
              </a:rPr>
              <a:t>lf</a:t>
            </a:r>
            <a:r>
              <a:rPr lang="es-AR" sz="2800" b="1" dirty="0" smtClean="0">
                <a:solidFill>
                  <a:schemeClr val="bg1"/>
                </a:solidFill>
                <a:latin typeface="+mj-lt"/>
              </a:rPr>
              <a:t>=li (1+</a:t>
            </a:r>
            <a:r>
              <a:rPr lang="es-AR" sz="2800" b="1" dirty="0" smtClean="0">
                <a:solidFill>
                  <a:schemeClr val="bg1"/>
                </a:solidFill>
                <a:latin typeface="GreekC"/>
                <a:cs typeface="GreekC"/>
              </a:rPr>
              <a:t>l.</a:t>
            </a:r>
            <a:r>
              <a:rPr lang="el-GR" sz="2800" b="1" dirty="0" smtClean="0">
                <a:solidFill>
                  <a:schemeClr val="bg1"/>
                </a:solidFill>
                <a:latin typeface="GreekC"/>
                <a:cs typeface="GreekC"/>
              </a:rPr>
              <a:t>Δ</a:t>
            </a:r>
            <a:r>
              <a:rPr lang="es-AR" sz="2800" b="1" dirty="0" smtClean="0">
                <a:solidFill>
                  <a:schemeClr val="bg1"/>
                </a:solidFill>
                <a:cs typeface="GreekC"/>
              </a:rPr>
              <a:t>t</a:t>
            </a:r>
            <a:r>
              <a:rPr lang="es-AR" sz="2800" b="1" dirty="0" smtClean="0">
                <a:solidFill>
                  <a:schemeClr val="bg1"/>
                </a:solidFill>
                <a:latin typeface="GreekC"/>
                <a:cs typeface="GreekC"/>
              </a:rPr>
              <a:t>) </a:t>
            </a:r>
            <a:r>
              <a:rPr lang="es-AR" sz="2800" b="1" dirty="0" smtClean="0">
                <a:solidFill>
                  <a:schemeClr val="bg1"/>
                </a:solidFill>
                <a:cs typeface="GreekC"/>
              </a:rPr>
              <a:t>Dilatación</a:t>
            </a:r>
            <a:r>
              <a:rPr lang="es-AR" sz="2800" b="1" dirty="0" smtClean="0">
                <a:solidFill>
                  <a:schemeClr val="bg1"/>
                </a:solidFill>
                <a:latin typeface="GreekC"/>
                <a:cs typeface="GreekC"/>
              </a:rPr>
              <a:t> </a:t>
            </a:r>
            <a:r>
              <a:rPr lang="es-AR" sz="2800" b="1" dirty="0" smtClean="0">
                <a:solidFill>
                  <a:schemeClr val="bg1"/>
                </a:solidFill>
                <a:cs typeface="GreekC"/>
              </a:rPr>
              <a:t>LINEAL</a:t>
            </a:r>
            <a:endParaRPr lang="es-AR" sz="2800" b="1" dirty="0">
              <a:solidFill>
                <a:schemeClr val="bg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42690" y="3120579"/>
            <a:ext cx="5480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 err="1" smtClean="0"/>
              <a:t>lf</a:t>
            </a:r>
            <a:r>
              <a:rPr lang="es-AR" sz="2400" b="1" dirty="0" smtClean="0"/>
              <a:t>= 50mm </a:t>
            </a:r>
            <a:r>
              <a:rPr lang="es-AR" sz="2400" b="1" dirty="0"/>
              <a:t>(</a:t>
            </a:r>
            <a:r>
              <a:rPr lang="es-AR" sz="2400" b="1" dirty="0" smtClean="0"/>
              <a:t>1+</a:t>
            </a:r>
            <a:r>
              <a:rPr lang="es-AR" sz="2400" b="1" dirty="0" smtClean="0">
                <a:cs typeface="GreekC"/>
              </a:rPr>
              <a:t>0,0000238 1/</a:t>
            </a:r>
            <a:r>
              <a:rPr lang="es-AR" sz="2400" b="1" dirty="0" err="1" smtClean="0">
                <a:ea typeface="Cambria Math"/>
                <a:cs typeface="GreekC"/>
              </a:rPr>
              <a:t>ºC</a:t>
            </a:r>
            <a:r>
              <a:rPr lang="es-AR" sz="2400" b="1" dirty="0" smtClean="0">
                <a:ea typeface="Cambria Math"/>
                <a:cs typeface="GreekC"/>
              </a:rPr>
              <a:t> x 260</a:t>
            </a:r>
            <a:r>
              <a:rPr lang="es-AR" sz="2400" b="1" dirty="0" smtClean="0">
                <a:latin typeface="Cambria Math"/>
                <a:ea typeface="Cambria Math"/>
                <a:cs typeface="GreekC"/>
              </a:rPr>
              <a:t>ºC)</a:t>
            </a:r>
            <a:endParaRPr lang="es-AR" sz="24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83086" y="3868066"/>
            <a:ext cx="16818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 err="1" smtClean="0"/>
              <a:t>lf</a:t>
            </a:r>
            <a:r>
              <a:rPr lang="es-AR" sz="2400" b="1" dirty="0" smtClean="0"/>
              <a:t>= 50,31m</a:t>
            </a:r>
            <a:endParaRPr lang="es-AR" sz="2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12174" y="4479348"/>
            <a:ext cx="3414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latin typeface="GreekC"/>
                <a:cs typeface="GreekC"/>
              </a:rPr>
              <a:t>Δ</a:t>
            </a:r>
            <a:r>
              <a:rPr lang="es-AR" sz="2400" b="1" dirty="0" smtClean="0">
                <a:cs typeface="GreekC"/>
              </a:rPr>
              <a:t>l= </a:t>
            </a:r>
            <a:r>
              <a:rPr lang="es-AR" sz="2400" b="1" dirty="0" err="1" smtClean="0"/>
              <a:t>lf</a:t>
            </a:r>
            <a:r>
              <a:rPr lang="es-AR" sz="2400" b="1" dirty="0" smtClean="0"/>
              <a:t>-li= 50,31m - 50m</a:t>
            </a:r>
            <a:endParaRPr lang="es-AR" sz="24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428176" y="5077797"/>
            <a:ext cx="19880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latin typeface="GreekC"/>
                <a:cs typeface="GreekC"/>
              </a:rPr>
              <a:t>Δ</a:t>
            </a:r>
            <a:r>
              <a:rPr lang="es-AR" sz="2400" b="1" dirty="0" smtClean="0">
                <a:cs typeface="GreekC"/>
              </a:rPr>
              <a:t>l= </a:t>
            </a:r>
            <a:r>
              <a:rPr lang="es-AR" sz="2400" b="1" dirty="0" smtClean="0"/>
              <a:t>0,31mm </a:t>
            </a:r>
            <a:endParaRPr lang="es-AR" sz="24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3352801" y="5077797"/>
            <a:ext cx="45640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 smtClean="0">
                <a:cs typeface="GreekC"/>
              </a:rPr>
              <a:t>0,31 mm es menor que 0,5mm</a:t>
            </a:r>
          </a:p>
          <a:p>
            <a:r>
              <a:rPr lang="es-A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GreekC"/>
              </a:rPr>
              <a:t>El horno NO SE APAGARA</a:t>
            </a:r>
            <a:endParaRPr lang="es-AR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2960915" y="5077796"/>
            <a:ext cx="5225142" cy="830998"/>
          </a:xfrm>
          <a:prstGeom prst="rect">
            <a:avLst/>
          </a:prstGeom>
          <a:noFill/>
          <a:ln w="571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0604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3" grpId="0"/>
      <p:bldP spid="11" grpId="0"/>
      <p:bldP spid="12" grpId="0"/>
      <p:bldP spid="13" grpId="0"/>
      <p:bldP spid="14" grpId="0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90284" y="177416"/>
            <a:ext cx="1092925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AR" dirty="0"/>
          </a:p>
          <a:p>
            <a:r>
              <a:rPr lang="es-AR" b="1" i="1" dirty="0"/>
              <a:t> </a:t>
            </a:r>
            <a:r>
              <a:rPr lang="es-AR" b="1" dirty="0"/>
              <a:t>3. Se toman 3 kg de agua y 3 kg de hierro, ambos a una temperatura de 20 </a:t>
            </a:r>
            <a:r>
              <a:rPr lang="es-AR" b="1" dirty="0" err="1"/>
              <a:t>ºC</a:t>
            </a:r>
            <a:r>
              <a:rPr lang="es-AR" b="1" dirty="0"/>
              <a:t> y</a:t>
            </a:r>
          </a:p>
          <a:p>
            <a:r>
              <a:rPr lang="es-AR" b="1" dirty="0"/>
              <a:t>se los calienta a 100 </a:t>
            </a:r>
            <a:r>
              <a:rPr lang="es-AR" b="1" dirty="0" err="1"/>
              <a:t>ºC</a:t>
            </a:r>
            <a:r>
              <a:rPr lang="es-AR" b="1" dirty="0"/>
              <a:t>. </a:t>
            </a:r>
            <a:endParaRPr lang="es-AR" b="1" dirty="0" smtClean="0"/>
          </a:p>
          <a:p>
            <a:r>
              <a:rPr lang="es-AR" b="1" dirty="0" smtClean="0"/>
              <a:t>¿</a:t>
            </a:r>
            <a:r>
              <a:rPr lang="es-AR" b="1" dirty="0"/>
              <a:t>A qué </a:t>
            </a:r>
            <a:r>
              <a:rPr lang="es-AR" b="1" dirty="0" smtClean="0"/>
              <a:t>conclusión </a:t>
            </a:r>
            <a:r>
              <a:rPr lang="es-AR" b="1" dirty="0"/>
              <a:t>se llegará, aproximadamente, </a:t>
            </a:r>
            <a:r>
              <a:rPr lang="es-AR" b="1" dirty="0" smtClean="0"/>
              <a:t>si el </a:t>
            </a:r>
            <a:r>
              <a:rPr lang="es-AR" b="1" dirty="0"/>
              <a:t>Ce del hierro es igual a 0,1 Kcal / Kg x </a:t>
            </a:r>
            <a:r>
              <a:rPr lang="es-AR" b="1" dirty="0" err="1"/>
              <a:t>ºC</a:t>
            </a:r>
            <a:r>
              <a:rPr lang="es-AR" b="1" dirty="0"/>
              <a:t> y el Ce del agua = 1 Kcal / Kg </a:t>
            </a:r>
            <a:r>
              <a:rPr lang="es-AR" b="1" dirty="0" err="1" smtClean="0"/>
              <a:t>xºC</a:t>
            </a:r>
            <a:r>
              <a:rPr lang="es-AR" b="1" dirty="0"/>
              <a:t>? </a:t>
            </a:r>
          </a:p>
          <a:p>
            <a:endParaRPr lang="es-AR" b="1" dirty="0"/>
          </a:p>
          <a:p>
            <a:endParaRPr lang="es-AR" dirty="0"/>
          </a:p>
        </p:txBody>
      </p:sp>
      <p:sp>
        <p:nvSpPr>
          <p:cNvPr id="5" name="4 Rectángulo"/>
          <p:cNvSpPr/>
          <p:nvPr/>
        </p:nvSpPr>
        <p:spPr>
          <a:xfrm>
            <a:off x="428173" y="1756463"/>
            <a:ext cx="6277427" cy="7353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CuadroTexto"/>
          <p:cNvSpPr txBox="1"/>
          <p:nvPr/>
        </p:nvSpPr>
        <p:spPr>
          <a:xfrm>
            <a:off x="602344" y="1909646"/>
            <a:ext cx="6335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solidFill>
                  <a:schemeClr val="bg1"/>
                </a:solidFill>
                <a:latin typeface="+mj-lt"/>
              </a:rPr>
              <a:t>Q(Cantidad de Calor)=m x Ce x </a:t>
            </a:r>
            <a:r>
              <a:rPr lang="el-GR" sz="2800" b="1" dirty="0" smtClean="0">
                <a:solidFill>
                  <a:schemeClr val="bg1"/>
                </a:solidFill>
                <a:latin typeface="GreekC"/>
                <a:cs typeface="GreekC"/>
              </a:rPr>
              <a:t>Δ</a:t>
            </a:r>
            <a:r>
              <a:rPr lang="es-AR" sz="2800" b="1" dirty="0" smtClean="0">
                <a:solidFill>
                  <a:schemeClr val="bg1"/>
                </a:solidFill>
                <a:cs typeface="GreekC"/>
              </a:rPr>
              <a:t>t</a:t>
            </a:r>
            <a:endParaRPr lang="es-AR" sz="2800" b="1" dirty="0">
              <a:solidFill>
                <a:schemeClr val="bg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42690" y="3120579"/>
            <a:ext cx="60592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 smtClean="0"/>
              <a:t>Para el  AGUA      Q= 3kg x </a:t>
            </a:r>
            <a:r>
              <a:rPr lang="es-AR" sz="2400" b="1" u="sng" dirty="0" smtClean="0"/>
              <a:t>1 kcal </a:t>
            </a:r>
            <a:r>
              <a:rPr lang="es-AR" sz="2400" b="1" dirty="0" smtClean="0"/>
              <a:t> x </a:t>
            </a:r>
            <a:r>
              <a:rPr lang="es-AR" sz="2400" b="1" dirty="0" smtClean="0">
                <a:ea typeface="Cambria Math"/>
                <a:cs typeface="GreekC"/>
              </a:rPr>
              <a:t>80</a:t>
            </a:r>
            <a:r>
              <a:rPr lang="es-AR" sz="2400" b="1" dirty="0" smtClean="0">
                <a:latin typeface="Cambria Math"/>
                <a:ea typeface="Cambria Math"/>
                <a:cs typeface="GreekC"/>
              </a:rPr>
              <a:t>ºC</a:t>
            </a:r>
          </a:p>
          <a:p>
            <a:r>
              <a:rPr lang="es-AR" sz="2400" b="1" dirty="0">
                <a:latin typeface="Cambria Math"/>
                <a:ea typeface="Cambria Math"/>
                <a:cs typeface="GreekC"/>
              </a:rPr>
              <a:t> </a:t>
            </a:r>
            <a:r>
              <a:rPr lang="es-AR" sz="2400" b="1" dirty="0" smtClean="0">
                <a:latin typeface="Cambria Math"/>
                <a:ea typeface="Cambria Math"/>
                <a:cs typeface="GreekC"/>
              </a:rPr>
              <a:t>                                                           kg </a:t>
            </a:r>
            <a:r>
              <a:rPr lang="es-AR" sz="2400" b="1" dirty="0" err="1" smtClean="0">
                <a:latin typeface="Cambria Math"/>
                <a:ea typeface="Cambria Math"/>
                <a:cs typeface="GreekC"/>
              </a:rPr>
              <a:t>ºC</a:t>
            </a:r>
            <a:endParaRPr lang="es-AR" sz="24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162653" y="5077797"/>
            <a:ext cx="72170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 smtClean="0">
                <a:cs typeface="GreekC"/>
              </a:rPr>
              <a:t>240kcal es </a:t>
            </a:r>
            <a:r>
              <a:rPr lang="es-A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GreekC"/>
              </a:rPr>
              <a:t>10 VECES MAS GRANDE  </a:t>
            </a:r>
            <a:r>
              <a:rPr lang="es-AR" sz="2400" b="1" dirty="0" smtClean="0">
                <a:cs typeface="GreekC"/>
              </a:rPr>
              <a:t>que 24kcal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1915886" y="5077796"/>
            <a:ext cx="7576457" cy="461666"/>
          </a:xfrm>
          <a:prstGeom prst="rect">
            <a:avLst/>
          </a:prstGeom>
          <a:noFill/>
          <a:ln w="571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6" name="15 CuadroTexto"/>
          <p:cNvSpPr txBox="1"/>
          <p:nvPr/>
        </p:nvSpPr>
        <p:spPr>
          <a:xfrm>
            <a:off x="6910858" y="3120579"/>
            <a:ext cx="2946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 smtClean="0"/>
              <a:t>Q (Agua)= 240 kcal</a:t>
            </a:r>
            <a:endParaRPr lang="es-AR" sz="24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442690" y="4096716"/>
            <a:ext cx="63738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 smtClean="0"/>
              <a:t>Para el  HIERRO   Q= 3kg x </a:t>
            </a:r>
            <a:r>
              <a:rPr lang="es-AR" sz="2400" b="1" u="sng" dirty="0" smtClean="0"/>
              <a:t>0,1 kcal </a:t>
            </a:r>
            <a:r>
              <a:rPr lang="es-AR" sz="2400" b="1" dirty="0" smtClean="0"/>
              <a:t> x </a:t>
            </a:r>
            <a:r>
              <a:rPr lang="es-AR" sz="2400" b="1" dirty="0" smtClean="0">
                <a:ea typeface="Cambria Math"/>
                <a:cs typeface="GreekC"/>
              </a:rPr>
              <a:t>80</a:t>
            </a:r>
            <a:r>
              <a:rPr lang="es-AR" sz="2400" b="1" dirty="0" smtClean="0">
                <a:latin typeface="Cambria Math"/>
                <a:ea typeface="Cambria Math"/>
                <a:cs typeface="GreekC"/>
              </a:rPr>
              <a:t>ºC</a:t>
            </a:r>
          </a:p>
          <a:p>
            <a:r>
              <a:rPr lang="es-AR" sz="2400" b="1" dirty="0">
                <a:latin typeface="Cambria Math"/>
                <a:ea typeface="Cambria Math"/>
                <a:cs typeface="GreekC"/>
              </a:rPr>
              <a:t> </a:t>
            </a:r>
            <a:r>
              <a:rPr lang="es-AR" sz="2400" b="1" dirty="0" smtClean="0">
                <a:latin typeface="Cambria Math"/>
                <a:ea typeface="Cambria Math"/>
                <a:cs typeface="GreekC"/>
              </a:rPr>
              <a:t>                                                           kg </a:t>
            </a:r>
            <a:r>
              <a:rPr lang="es-AR" sz="2400" b="1" dirty="0" err="1" smtClean="0">
                <a:latin typeface="Cambria Math"/>
                <a:ea typeface="Cambria Math"/>
                <a:cs typeface="GreekC"/>
              </a:rPr>
              <a:t>ºC</a:t>
            </a:r>
            <a:endParaRPr lang="es-AR" sz="2400" dirty="0"/>
          </a:p>
        </p:txBody>
      </p:sp>
      <p:sp>
        <p:nvSpPr>
          <p:cNvPr id="18" name="17 CuadroTexto"/>
          <p:cNvSpPr txBox="1"/>
          <p:nvPr/>
        </p:nvSpPr>
        <p:spPr>
          <a:xfrm>
            <a:off x="7016986" y="4096716"/>
            <a:ext cx="2912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 smtClean="0"/>
              <a:t>Q (Hierro)= 24 kcal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73069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3" grpId="0"/>
      <p:bldP spid="14" grpId="0"/>
      <p:bldP spid="15" grpId="0" animBg="1"/>
      <p:bldP spid="16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90284" y="177416"/>
            <a:ext cx="109292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AR" dirty="0"/>
          </a:p>
          <a:p>
            <a:r>
              <a:rPr lang="es-AR" b="1" i="1" dirty="0"/>
              <a:t>4. Calcule la cantidad de calor necesaria para fundir 253 g de aluminio que están </a:t>
            </a:r>
            <a:r>
              <a:rPr lang="es-AR" b="1" dirty="0" smtClean="0"/>
              <a:t>a </a:t>
            </a:r>
            <a:r>
              <a:rPr lang="es-AR" b="1" dirty="0"/>
              <a:t>temperatura de inicio de fusión. Calor de fusión del aluminio: 94 cal / g.</a:t>
            </a:r>
          </a:p>
          <a:p>
            <a:endParaRPr lang="es-AR" dirty="0"/>
          </a:p>
        </p:txBody>
      </p:sp>
      <p:sp>
        <p:nvSpPr>
          <p:cNvPr id="5" name="4 Rectángulo"/>
          <p:cNvSpPr/>
          <p:nvPr/>
        </p:nvSpPr>
        <p:spPr>
          <a:xfrm>
            <a:off x="428173" y="1233959"/>
            <a:ext cx="6277427" cy="7353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CuadroTexto"/>
          <p:cNvSpPr txBox="1"/>
          <p:nvPr/>
        </p:nvSpPr>
        <p:spPr>
          <a:xfrm>
            <a:off x="602344" y="1387142"/>
            <a:ext cx="6335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solidFill>
                  <a:schemeClr val="bg1"/>
                </a:solidFill>
                <a:latin typeface="+mj-lt"/>
              </a:rPr>
              <a:t>Q(Cantidad de Calor)=m x Ce x </a:t>
            </a:r>
            <a:r>
              <a:rPr lang="el-GR" sz="2800" b="1" dirty="0" smtClean="0">
                <a:solidFill>
                  <a:schemeClr val="bg1"/>
                </a:solidFill>
                <a:latin typeface="GreekC"/>
                <a:cs typeface="GreekC"/>
              </a:rPr>
              <a:t>Δ</a:t>
            </a:r>
            <a:r>
              <a:rPr lang="es-AR" sz="2800" b="1" dirty="0" smtClean="0">
                <a:solidFill>
                  <a:schemeClr val="bg1"/>
                </a:solidFill>
                <a:cs typeface="GreekC"/>
              </a:rPr>
              <a:t>t</a:t>
            </a:r>
            <a:endParaRPr lang="es-AR" sz="2800" b="1" dirty="0">
              <a:solidFill>
                <a:schemeClr val="bg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42690" y="3730167"/>
            <a:ext cx="28600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 err="1" smtClean="0"/>
              <a:t>Qf</a:t>
            </a:r>
            <a:r>
              <a:rPr lang="es-AR" sz="2400" b="1" dirty="0" smtClean="0"/>
              <a:t>= 253g x </a:t>
            </a:r>
            <a:r>
              <a:rPr lang="es-AR" sz="2400" b="1" u="sng" dirty="0" smtClean="0"/>
              <a:t>94 cal </a:t>
            </a:r>
            <a:r>
              <a:rPr lang="es-AR" sz="2400" b="1" dirty="0" smtClean="0"/>
              <a:t> </a:t>
            </a:r>
            <a:endParaRPr lang="es-AR" sz="2400" b="1" dirty="0" smtClean="0">
              <a:latin typeface="Cambria Math"/>
              <a:ea typeface="Cambria Math"/>
              <a:cs typeface="GreekC"/>
            </a:endParaRPr>
          </a:p>
          <a:p>
            <a:r>
              <a:rPr lang="es-AR" sz="2400" b="1" dirty="0">
                <a:latin typeface="Cambria Math"/>
                <a:ea typeface="Cambria Math"/>
                <a:cs typeface="GreekC"/>
              </a:rPr>
              <a:t> </a:t>
            </a:r>
            <a:r>
              <a:rPr lang="es-AR" sz="2400" b="1" dirty="0" smtClean="0">
                <a:latin typeface="Cambria Math"/>
                <a:ea typeface="Cambria Math"/>
                <a:cs typeface="GreekC"/>
              </a:rPr>
              <a:t>                            g </a:t>
            </a:r>
            <a:endParaRPr lang="es-AR" sz="24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3396367" y="4891308"/>
            <a:ext cx="1818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 smtClean="0">
                <a:cs typeface="GreekC"/>
              </a:rPr>
              <a:t>= 23,8 kcal 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3345542" y="4888511"/>
            <a:ext cx="1868952" cy="461666"/>
          </a:xfrm>
          <a:prstGeom prst="rect">
            <a:avLst/>
          </a:prstGeom>
          <a:noFill/>
          <a:ln w="571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6" name="15 CuadroTexto"/>
          <p:cNvSpPr txBox="1"/>
          <p:nvPr/>
        </p:nvSpPr>
        <p:spPr>
          <a:xfrm>
            <a:off x="442690" y="4891308"/>
            <a:ext cx="2246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 err="1" smtClean="0"/>
              <a:t>Qf</a:t>
            </a:r>
            <a:r>
              <a:rPr lang="es-AR" sz="2400" b="1" dirty="0" smtClean="0"/>
              <a:t>= 23.782 cal</a:t>
            </a:r>
            <a:endParaRPr lang="es-AR" sz="24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99143" y="2172474"/>
            <a:ext cx="1157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Si Q es </a:t>
            </a:r>
            <a:r>
              <a:rPr lang="es-AR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Qf</a:t>
            </a:r>
            <a:r>
              <a:rPr lang="es-A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(Cantidad Calor de FUSION )</a:t>
            </a:r>
            <a:endParaRPr lang="es-AR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399144" y="2913404"/>
            <a:ext cx="10573656" cy="52335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CuadroTexto"/>
          <p:cNvSpPr txBox="1"/>
          <p:nvPr/>
        </p:nvSpPr>
        <p:spPr>
          <a:xfrm>
            <a:off x="420916" y="2880062"/>
            <a:ext cx="10087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Qf</a:t>
            </a:r>
            <a:r>
              <a:rPr lang="es-A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=m x  Calor de FUSION  (medido para la </a:t>
            </a:r>
            <a:r>
              <a:rPr lang="es-AR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T°</a:t>
            </a:r>
            <a:r>
              <a:rPr lang="es-A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de </a:t>
            </a:r>
            <a:r>
              <a:rPr lang="es-AR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Fusion</a:t>
            </a:r>
            <a:r>
              <a:rPr lang="es-A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)</a:t>
            </a:r>
            <a:endParaRPr lang="es-AR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83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3" grpId="0"/>
      <p:bldP spid="14" grpId="0"/>
      <p:bldP spid="15" grpId="0" animBg="1"/>
      <p:bldP spid="16" grpId="0"/>
      <p:bldP spid="11" grpId="0"/>
      <p:bldP spid="19" grpId="0" animBg="1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90284" y="177416"/>
            <a:ext cx="1092925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AR" dirty="0"/>
          </a:p>
          <a:p>
            <a:r>
              <a:rPr lang="es-AR" b="1" dirty="0" smtClean="0"/>
              <a:t>5</a:t>
            </a:r>
            <a:r>
              <a:rPr lang="es-AR" b="1" dirty="0"/>
              <a:t>. Se tiene una madera de álamo de 1 m x 0,2 m x 2” flotando sobre el agua. Se</a:t>
            </a:r>
          </a:p>
          <a:p>
            <a:r>
              <a:rPr lang="es-AR" b="1" dirty="0"/>
              <a:t>sabe que la madera está sumergida 1”. </a:t>
            </a:r>
          </a:p>
          <a:p>
            <a:r>
              <a:rPr lang="es-AR" b="1" dirty="0"/>
              <a:t>¿Cuánto es la fuerza de empuje que le realiza el agua? </a:t>
            </a:r>
            <a:r>
              <a:rPr lang="es-AR" b="1" i="1" dirty="0"/>
              <a:t>Grafica y resuelve. </a:t>
            </a:r>
          </a:p>
          <a:p>
            <a:endParaRPr lang="es-AR" b="1" dirty="0"/>
          </a:p>
          <a:p>
            <a:endParaRPr lang="es-AR" dirty="0"/>
          </a:p>
        </p:txBody>
      </p:sp>
      <p:sp>
        <p:nvSpPr>
          <p:cNvPr id="5" name="4 Rectángulo"/>
          <p:cNvSpPr/>
          <p:nvPr/>
        </p:nvSpPr>
        <p:spPr>
          <a:xfrm>
            <a:off x="428173" y="1422401"/>
            <a:ext cx="10791368" cy="9387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CuadroTexto"/>
          <p:cNvSpPr txBox="1"/>
          <p:nvPr/>
        </p:nvSpPr>
        <p:spPr>
          <a:xfrm>
            <a:off x="602343" y="1459712"/>
            <a:ext cx="1061719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>
                <a:solidFill>
                  <a:schemeClr val="bg1"/>
                </a:solidFill>
                <a:latin typeface="+mj-lt"/>
              </a:rPr>
              <a:t>Según PRINCIPIO DE ARQUIMEDES</a:t>
            </a:r>
          </a:p>
          <a:p>
            <a:r>
              <a:rPr lang="es-AR" sz="2800" b="1" dirty="0" smtClean="0">
                <a:solidFill>
                  <a:schemeClr val="bg1"/>
                </a:solidFill>
                <a:latin typeface="+mj-lt"/>
              </a:rPr>
              <a:t>E (Empuje)=Pe (Liquido) x Vs (volumen cuerpo sumergido)</a:t>
            </a:r>
            <a:endParaRPr lang="es-AR" sz="2800" b="1" dirty="0">
              <a:solidFill>
                <a:schemeClr val="bg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28176" y="4586493"/>
            <a:ext cx="35477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 smtClean="0"/>
              <a:t>E= 1 </a:t>
            </a:r>
            <a:r>
              <a:rPr lang="es-AR" sz="2400" b="1" dirty="0" err="1" smtClean="0"/>
              <a:t>Kgf</a:t>
            </a:r>
            <a:r>
              <a:rPr lang="es-AR" sz="2400" b="1" dirty="0" smtClean="0"/>
              <a:t>/dm</a:t>
            </a:r>
            <a:r>
              <a:rPr lang="es-AR" sz="2400" b="1" dirty="0" smtClean="0">
                <a:latin typeface="Cambria Math"/>
                <a:ea typeface="Cambria Math"/>
              </a:rPr>
              <a:t>³ x 5,08 dm³</a:t>
            </a:r>
            <a:endParaRPr lang="es-AR" sz="24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540447" y="5355756"/>
            <a:ext cx="18004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>
                <a:cs typeface="GreekC"/>
              </a:rPr>
              <a:t>E</a:t>
            </a:r>
            <a:r>
              <a:rPr lang="es-AR" sz="2400" b="1" dirty="0" smtClean="0">
                <a:cs typeface="GreekC"/>
              </a:rPr>
              <a:t>= 5,08 </a:t>
            </a:r>
            <a:r>
              <a:rPr lang="es-AR" sz="2400" b="1" dirty="0" err="1" smtClean="0">
                <a:cs typeface="GreekC"/>
              </a:rPr>
              <a:t>kgf</a:t>
            </a:r>
            <a:endParaRPr lang="es-AR" sz="2400" b="1" dirty="0" smtClean="0">
              <a:cs typeface="GreekC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489622" y="5352959"/>
            <a:ext cx="1868952" cy="461666"/>
          </a:xfrm>
          <a:prstGeom prst="rect">
            <a:avLst/>
          </a:prstGeom>
          <a:noFill/>
          <a:ln w="571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10 CuadroTexto"/>
          <p:cNvSpPr txBox="1"/>
          <p:nvPr/>
        </p:nvSpPr>
        <p:spPr>
          <a:xfrm>
            <a:off x="399144" y="3028800"/>
            <a:ext cx="6480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latin typeface="+mj-lt"/>
              </a:rPr>
              <a:t>Vs=1m x 0,23m x 1’’=1m x 0,2m x 0,0254m</a:t>
            </a:r>
            <a:endParaRPr lang="es-AR" sz="2400" b="1" dirty="0"/>
          </a:p>
        </p:txBody>
      </p:sp>
      <p:sp>
        <p:nvSpPr>
          <p:cNvPr id="19" name="18 Rectángulo"/>
          <p:cNvSpPr/>
          <p:nvPr/>
        </p:nvSpPr>
        <p:spPr>
          <a:xfrm>
            <a:off x="399144" y="3682646"/>
            <a:ext cx="4386944" cy="52335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CuadroTexto"/>
          <p:cNvSpPr txBox="1"/>
          <p:nvPr/>
        </p:nvSpPr>
        <p:spPr>
          <a:xfrm>
            <a:off x="420916" y="3649304"/>
            <a:ext cx="4078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1 dm</a:t>
            </a:r>
            <a:r>
              <a:rPr lang="es-A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/>
                <a:ea typeface="Cambria Math"/>
              </a:rPr>
              <a:t>³ de agua pesa 1kgf</a:t>
            </a:r>
            <a:endParaRPr lang="es-AR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749143" y="3028800"/>
            <a:ext cx="2627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latin typeface="+mj-lt"/>
              </a:rPr>
              <a:t>Vs= 0,00508 m</a:t>
            </a:r>
            <a:r>
              <a:rPr lang="es-AR" sz="2400" b="1" dirty="0" smtClean="0">
                <a:latin typeface="Cambria Math"/>
                <a:ea typeface="Cambria Math"/>
              </a:rPr>
              <a:t>³</a:t>
            </a:r>
            <a:endParaRPr lang="es-AR" sz="2400" b="1" dirty="0"/>
          </a:p>
        </p:txBody>
      </p:sp>
      <p:sp>
        <p:nvSpPr>
          <p:cNvPr id="17" name="16 CuadroTexto"/>
          <p:cNvSpPr txBox="1"/>
          <p:nvPr/>
        </p:nvSpPr>
        <p:spPr>
          <a:xfrm>
            <a:off x="9252857" y="3057620"/>
            <a:ext cx="2627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latin typeface="+mj-lt"/>
              </a:rPr>
              <a:t>Vs= 5,08 dm</a:t>
            </a:r>
            <a:r>
              <a:rPr lang="es-AR" sz="2400" b="1" dirty="0" smtClean="0">
                <a:latin typeface="Cambria Math"/>
                <a:ea typeface="Cambria Math"/>
              </a:rPr>
              <a:t>³</a:t>
            </a:r>
            <a:endParaRPr lang="es-AR" sz="2400" b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442690" y="2530853"/>
            <a:ext cx="8686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+mj-lt"/>
              </a:rPr>
              <a:t>Vs=Volumen agua desplazada= largo x ancho x alto</a:t>
            </a:r>
            <a:endParaRPr lang="es-AR" sz="24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4987587" y="3682646"/>
            <a:ext cx="4386944" cy="52335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21 CuadroTexto"/>
          <p:cNvSpPr txBox="1"/>
          <p:nvPr/>
        </p:nvSpPr>
        <p:spPr>
          <a:xfrm>
            <a:off x="5141802" y="3682783"/>
            <a:ext cx="4078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Pe (agua)=1 </a:t>
            </a:r>
            <a:r>
              <a:rPr lang="es-AR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kgf</a:t>
            </a:r>
            <a:r>
              <a:rPr lang="es-A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/dm</a:t>
            </a:r>
            <a:r>
              <a:rPr lang="es-A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/>
                <a:ea typeface="Cambria Math"/>
              </a:rPr>
              <a:t>³ </a:t>
            </a:r>
            <a:endParaRPr lang="es-AR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83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3" grpId="0"/>
      <p:bldP spid="14" grpId="0"/>
      <p:bldP spid="15" grpId="0" animBg="1"/>
      <p:bldP spid="11" grpId="0"/>
      <p:bldP spid="19" grpId="0" animBg="1"/>
      <p:bldP spid="12" grpId="0"/>
      <p:bldP spid="13" grpId="0"/>
      <p:bldP spid="17" grpId="0"/>
      <p:bldP spid="18" grpId="0"/>
      <p:bldP spid="20" grpId="0" animBg="1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90284" y="177416"/>
            <a:ext cx="1092925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AR" dirty="0"/>
          </a:p>
          <a:p>
            <a:r>
              <a:rPr lang="es-AR" b="1" dirty="0" smtClean="0"/>
              <a:t>6</a:t>
            </a:r>
            <a:r>
              <a:rPr lang="es-AR" b="1" dirty="0"/>
              <a:t>. En cierto elevador hidráulico, un automóvil de 10³ </a:t>
            </a:r>
            <a:r>
              <a:rPr lang="es-AR" b="1" dirty="0" err="1"/>
              <a:t>Kgf</a:t>
            </a:r>
            <a:r>
              <a:rPr lang="es-AR" b="1" dirty="0"/>
              <a:t> de peso está sostenido </a:t>
            </a:r>
          </a:p>
          <a:p>
            <a:r>
              <a:rPr lang="es-AR" b="1" dirty="0"/>
              <a:t>por un pistón o émbolo cuya área es de 10³ cm². ¿Cuál es la presión sobre el</a:t>
            </a:r>
          </a:p>
          <a:p>
            <a:r>
              <a:rPr lang="es-AR" b="1" dirty="0"/>
              <a:t>pistón? </a:t>
            </a:r>
            <a:r>
              <a:rPr lang="es-AR" b="1" i="1" dirty="0"/>
              <a:t>Grafica y resuelve. </a:t>
            </a:r>
          </a:p>
          <a:p>
            <a:r>
              <a:rPr lang="es-AR" b="1" dirty="0"/>
              <a:t> </a:t>
            </a:r>
          </a:p>
          <a:p>
            <a:endParaRPr lang="es-AR" dirty="0"/>
          </a:p>
        </p:txBody>
      </p:sp>
      <p:sp>
        <p:nvSpPr>
          <p:cNvPr id="5" name="4 Rectángulo"/>
          <p:cNvSpPr/>
          <p:nvPr/>
        </p:nvSpPr>
        <p:spPr>
          <a:xfrm>
            <a:off x="428173" y="1422400"/>
            <a:ext cx="3969656" cy="126841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CuadroTexto"/>
          <p:cNvSpPr txBox="1"/>
          <p:nvPr/>
        </p:nvSpPr>
        <p:spPr>
          <a:xfrm>
            <a:off x="602343" y="1459712"/>
            <a:ext cx="356325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>
                <a:solidFill>
                  <a:schemeClr val="bg1"/>
                </a:solidFill>
                <a:latin typeface="+mj-lt"/>
              </a:rPr>
              <a:t>Según PRINCIPIO DE PASCAL</a:t>
            </a:r>
          </a:p>
          <a:p>
            <a:r>
              <a:rPr lang="es-AR" sz="2800" b="1" dirty="0" smtClean="0">
                <a:solidFill>
                  <a:schemeClr val="bg1"/>
                </a:solidFill>
                <a:latin typeface="+mj-lt"/>
              </a:rPr>
              <a:t>    Pr= </a:t>
            </a:r>
            <a:r>
              <a:rPr lang="es-AR" sz="2800" b="1" u="sng" dirty="0" smtClean="0">
                <a:solidFill>
                  <a:schemeClr val="bg1"/>
                </a:solidFill>
                <a:latin typeface="+mj-lt"/>
              </a:rPr>
              <a:t>  P</a:t>
            </a:r>
          </a:p>
          <a:p>
            <a:r>
              <a:rPr lang="es-AR" sz="2800" b="1" dirty="0" smtClean="0">
                <a:solidFill>
                  <a:schemeClr val="bg1"/>
                </a:solidFill>
                <a:latin typeface="+mj-lt"/>
              </a:rPr>
              <a:t>          </a:t>
            </a:r>
            <a:r>
              <a:rPr lang="es-AR" sz="2800" b="1" dirty="0" err="1" smtClean="0">
                <a:solidFill>
                  <a:schemeClr val="bg1"/>
                </a:solidFill>
                <a:latin typeface="+mj-lt"/>
              </a:rPr>
              <a:t>Sup</a:t>
            </a:r>
            <a:endParaRPr lang="es-AR" sz="2800" b="1" dirty="0">
              <a:solidFill>
                <a:schemeClr val="bg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28176" y="4397811"/>
            <a:ext cx="21868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 smtClean="0"/>
              <a:t>Pr=</a:t>
            </a:r>
            <a:r>
              <a:rPr lang="es-AR" sz="2400" b="1" u="sng" dirty="0" smtClean="0"/>
              <a:t> 1000 </a:t>
            </a:r>
            <a:r>
              <a:rPr lang="es-AR" sz="2400" b="1" u="sng" dirty="0" err="1" smtClean="0"/>
              <a:t>Kgf</a:t>
            </a:r>
            <a:endParaRPr lang="es-AR" sz="2400" b="1" u="sng" dirty="0" smtClean="0"/>
          </a:p>
          <a:p>
            <a:r>
              <a:rPr lang="es-AR" sz="2400" b="1" dirty="0" smtClean="0"/>
              <a:t>       1000 cm</a:t>
            </a:r>
            <a:r>
              <a:rPr lang="es-AR" sz="2400" b="1" dirty="0" smtClean="0">
                <a:latin typeface="Cambria Math"/>
                <a:ea typeface="Cambria Math"/>
              </a:rPr>
              <a:t>³ </a:t>
            </a:r>
            <a:endParaRPr lang="es-AR" sz="24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540447" y="5355756"/>
            <a:ext cx="2318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 smtClean="0">
                <a:cs typeface="GreekC"/>
              </a:rPr>
              <a:t>Pr=1,0 </a:t>
            </a:r>
            <a:r>
              <a:rPr lang="es-AR" sz="2400" b="1" dirty="0" err="1" smtClean="0">
                <a:cs typeface="GreekC"/>
              </a:rPr>
              <a:t>kgf</a:t>
            </a:r>
            <a:r>
              <a:rPr lang="es-AR" sz="2400" b="1" dirty="0" smtClean="0">
                <a:cs typeface="GreekC"/>
              </a:rPr>
              <a:t>/cm</a:t>
            </a:r>
            <a:r>
              <a:rPr lang="es-AR" sz="2400" b="1" dirty="0" smtClean="0">
                <a:latin typeface="Cambria Math"/>
                <a:ea typeface="Cambria Math"/>
                <a:cs typeface="GreekC"/>
              </a:rPr>
              <a:t>²</a:t>
            </a:r>
            <a:endParaRPr lang="es-AR" sz="2400" b="1" dirty="0" smtClean="0">
              <a:cs typeface="GreekC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489621" y="5352959"/>
            <a:ext cx="2413235" cy="461666"/>
          </a:xfrm>
          <a:prstGeom prst="rect">
            <a:avLst/>
          </a:prstGeom>
          <a:noFill/>
          <a:ln w="571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18 Rectángulo"/>
          <p:cNvSpPr/>
          <p:nvPr/>
        </p:nvSpPr>
        <p:spPr>
          <a:xfrm>
            <a:off x="399144" y="3406880"/>
            <a:ext cx="4386944" cy="52335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CuadroTexto"/>
          <p:cNvSpPr txBox="1"/>
          <p:nvPr/>
        </p:nvSpPr>
        <p:spPr>
          <a:xfrm>
            <a:off x="420916" y="3373538"/>
            <a:ext cx="4078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A MAYOR SUPERFICIE</a:t>
            </a:r>
            <a:endParaRPr lang="es-AR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6018081" y="3406880"/>
            <a:ext cx="3633920" cy="52335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21 CuadroTexto"/>
          <p:cNvSpPr txBox="1"/>
          <p:nvPr/>
        </p:nvSpPr>
        <p:spPr>
          <a:xfrm>
            <a:off x="6172297" y="3407017"/>
            <a:ext cx="3479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MENOR PRESION</a:t>
            </a:r>
            <a:endParaRPr lang="es-AR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3 Flecha a la derecha con muesca"/>
          <p:cNvSpPr/>
          <p:nvPr/>
        </p:nvSpPr>
        <p:spPr>
          <a:xfrm>
            <a:off x="4978400" y="3463646"/>
            <a:ext cx="914400" cy="409962"/>
          </a:xfrm>
          <a:prstGeom prst="notch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b="1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417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3" grpId="0"/>
      <p:bldP spid="14" grpId="0"/>
      <p:bldP spid="15" grpId="0" animBg="1"/>
      <p:bldP spid="19" grpId="0" animBg="1"/>
      <p:bldP spid="12" grpId="0"/>
      <p:bldP spid="20" grpId="0" animBg="1"/>
      <p:bldP spid="22" grpId="0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90284" y="177416"/>
            <a:ext cx="1092925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AR" dirty="0"/>
          </a:p>
          <a:p>
            <a:r>
              <a:rPr lang="es-AR" b="1" dirty="0" smtClean="0"/>
              <a:t>EJERCICIO APLICACIÓN:</a:t>
            </a:r>
          </a:p>
          <a:p>
            <a:r>
              <a:rPr lang="es-AR" b="1" i="1" dirty="0" smtClean="0"/>
              <a:t>Una varilla de Níquel que mide 200cm a 30°C cambia de longitud cuando alcanza los 250°C. Se desea conocer:</a:t>
            </a:r>
          </a:p>
          <a:p>
            <a:pPr marL="342900" indent="-342900">
              <a:buAutoNum type="alphaLcParenR"/>
            </a:pPr>
            <a:r>
              <a:rPr lang="es-AR" b="1" i="1" dirty="0"/>
              <a:t>¿</a:t>
            </a:r>
            <a:r>
              <a:rPr lang="es-AR" b="1" i="1" dirty="0" smtClean="0"/>
              <a:t>Cual es </a:t>
            </a:r>
            <a:r>
              <a:rPr lang="es-AR" b="1" i="1" dirty="0" err="1" smtClean="0"/>
              <a:t>lf</a:t>
            </a:r>
            <a:r>
              <a:rPr lang="es-AR" b="1" i="1" dirty="0" smtClean="0"/>
              <a:t> ( en m) de la varilla?</a:t>
            </a:r>
          </a:p>
          <a:p>
            <a:endParaRPr lang="es-AR" b="1" i="1" dirty="0"/>
          </a:p>
          <a:p>
            <a:r>
              <a:rPr lang="es-AR" b="1" dirty="0"/>
              <a:t> </a:t>
            </a:r>
            <a:r>
              <a:rPr lang="es-AR" b="1" dirty="0" smtClean="0"/>
              <a:t>DATOS: </a:t>
            </a:r>
            <a:r>
              <a:rPr lang="es-AR" b="1" dirty="0" err="1" smtClean="0">
                <a:latin typeface="GreekC"/>
                <a:cs typeface="GreekC"/>
              </a:rPr>
              <a:t>l</a:t>
            </a:r>
            <a:r>
              <a:rPr lang="es-AR" b="1" dirty="0" err="1" smtClean="0"/>
              <a:t>Níquel</a:t>
            </a:r>
            <a:r>
              <a:rPr lang="es-AR" b="1" dirty="0" smtClean="0"/>
              <a:t>: 0,0000125 1 </a:t>
            </a:r>
            <a:r>
              <a:rPr lang="es-AR" b="1" dirty="0"/>
              <a:t>/ </a:t>
            </a:r>
            <a:r>
              <a:rPr lang="es-AR" b="1" dirty="0" err="1" smtClean="0"/>
              <a:t>ºC</a:t>
            </a:r>
            <a:endParaRPr lang="es-AR" b="1" dirty="0" smtClean="0"/>
          </a:p>
          <a:p>
            <a:pPr lvl="2"/>
            <a:r>
              <a:rPr lang="es-AR" b="1" dirty="0" smtClean="0"/>
              <a:t>Ce </a:t>
            </a:r>
            <a:r>
              <a:rPr lang="es-AR" b="1" dirty="0" err="1" smtClean="0"/>
              <a:t>Niquel</a:t>
            </a:r>
            <a:r>
              <a:rPr lang="es-AR" b="1" dirty="0" smtClean="0"/>
              <a:t>: 0,031 cal/g °C</a:t>
            </a:r>
          </a:p>
          <a:p>
            <a:pPr lvl="2"/>
            <a:r>
              <a:rPr lang="es-AR" b="1" dirty="0" smtClean="0">
                <a:latin typeface="GreekC"/>
                <a:cs typeface="GreekC"/>
              </a:rPr>
              <a:t>r </a:t>
            </a:r>
            <a:r>
              <a:rPr lang="es-AR" b="1" dirty="0" err="1" smtClean="0">
                <a:latin typeface="+mj-lt"/>
                <a:cs typeface="GreekC"/>
              </a:rPr>
              <a:t>Niquel</a:t>
            </a:r>
            <a:r>
              <a:rPr lang="es-AR" b="1" dirty="0" smtClean="0">
                <a:latin typeface="+mj-lt"/>
                <a:cs typeface="GreekC"/>
              </a:rPr>
              <a:t> : 8900 kg/m</a:t>
            </a:r>
            <a:r>
              <a:rPr lang="es-AR" b="1" dirty="0" smtClean="0">
                <a:latin typeface="Cambria Math"/>
                <a:ea typeface="Cambria Math"/>
                <a:cs typeface="GreekC"/>
              </a:rPr>
              <a:t>³</a:t>
            </a:r>
            <a:endParaRPr lang="es-AR" b="1" dirty="0"/>
          </a:p>
          <a:p>
            <a:endParaRPr lang="es-AR" b="1" dirty="0"/>
          </a:p>
          <a:p>
            <a:endParaRPr lang="es-AR" dirty="0"/>
          </a:p>
        </p:txBody>
      </p:sp>
      <p:sp>
        <p:nvSpPr>
          <p:cNvPr id="13" name="12 Rectángulo"/>
          <p:cNvSpPr/>
          <p:nvPr/>
        </p:nvSpPr>
        <p:spPr>
          <a:xfrm>
            <a:off x="428173" y="3149807"/>
            <a:ext cx="6277427" cy="7353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6" name="15 CuadroTexto"/>
          <p:cNvSpPr txBox="1"/>
          <p:nvPr/>
        </p:nvSpPr>
        <p:spPr>
          <a:xfrm>
            <a:off x="602344" y="3302990"/>
            <a:ext cx="6335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err="1" smtClean="0">
                <a:solidFill>
                  <a:schemeClr val="bg1"/>
                </a:solidFill>
                <a:latin typeface="+mj-lt"/>
              </a:rPr>
              <a:t>lf</a:t>
            </a:r>
            <a:r>
              <a:rPr lang="es-AR" sz="2800" b="1" dirty="0" smtClean="0">
                <a:solidFill>
                  <a:schemeClr val="bg1"/>
                </a:solidFill>
                <a:latin typeface="+mj-lt"/>
              </a:rPr>
              <a:t>=li (1+</a:t>
            </a:r>
            <a:r>
              <a:rPr lang="es-AR" sz="2800" b="1" dirty="0" smtClean="0">
                <a:solidFill>
                  <a:schemeClr val="bg1"/>
                </a:solidFill>
                <a:latin typeface="GreekC"/>
                <a:cs typeface="GreekC"/>
              </a:rPr>
              <a:t>l.</a:t>
            </a:r>
            <a:r>
              <a:rPr lang="el-GR" sz="2800" b="1" dirty="0" smtClean="0">
                <a:solidFill>
                  <a:schemeClr val="bg1"/>
                </a:solidFill>
                <a:latin typeface="GreekC"/>
                <a:cs typeface="GreekC"/>
              </a:rPr>
              <a:t>Δ</a:t>
            </a:r>
            <a:r>
              <a:rPr lang="es-AR" sz="2800" b="1" dirty="0" smtClean="0">
                <a:solidFill>
                  <a:schemeClr val="bg1"/>
                </a:solidFill>
                <a:cs typeface="GreekC"/>
              </a:rPr>
              <a:t>t</a:t>
            </a:r>
            <a:r>
              <a:rPr lang="es-AR" sz="2800" b="1" dirty="0" smtClean="0">
                <a:solidFill>
                  <a:schemeClr val="bg1"/>
                </a:solidFill>
                <a:latin typeface="GreekC"/>
                <a:cs typeface="GreekC"/>
              </a:rPr>
              <a:t>) </a:t>
            </a:r>
            <a:r>
              <a:rPr lang="es-AR" sz="2800" b="1" dirty="0" smtClean="0">
                <a:solidFill>
                  <a:schemeClr val="bg1"/>
                </a:solidFill>
                <a:cs typeface="GreekC"/>
              </a:rPr>
              <a:t>Dilatación</a:t>
            </a:r>
            <a:r>
              <a:rPr lang="es-AR" sz="2800" b="1" dirty="0" smtClean="0">
                <a:solidFill>
                  <a:schemeClr val="bg1"/>
                </a:solidFill>
                <a:latin typeface="GreekC"/>
                <a:cs typeface="GreekC"/>
              </a:rPr>
              <a:t> </a:t>
            </a:r>
            <a:r>
              <a:rPr lang="es-AR" sz="2800" b="1" dirty="0" smtClean="0">
                <a:solidFill>
                  <a:schemeClr val="bg1"/>
                </a:solidFill>
                <a:cs typeface="GreekC"/>
              </a:rPr>
              <a:t>LINEAL</a:t>
            </a:r>
            <a:endParaRPr lang="es-AR" sz="2800" b="1" dirty="0">
              <a:solidFill>
                <a:schemeClr val="bg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42690" y="4034961"/>
            <a:ext cx="6521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 err="1" smtClean="0"/>
              <a:t>lf</a:t>
            </a:r>
            <a:r>
              <a:rPr lang="es-AR" sz="2400" b="1" dirty="0" smtClean="0"/>
              <a:t>= 200cm </a:t>
            </a:r>
            <a:r>
              <a:rPr lang="es-AR" sz="2400" b="1" dirty="0"/>
              <a:t>(</a:t>
            </a:r>
            <a:r>
              <a:rPr lang="es-AR" sz="2400" b="1" dirty="0" smtClean="0"/>
              <a:t>1+</a:t>
            </a:r>
            <a:r>
              <a:rPr lang="es-AR" sz="2400" b="1" dirty="0" smtClean="0">
                <a:cs typeface="GreekC"/>
              </a:rPr>
              <a:t>0,0000125 1/</a:t>
            </a:r>
            <a:r>
              <a:rPr lang="es-AR" sz="2400" b="1" dirty="0" err="1" smtClean="0">
                <a:ea typeface="Cambria Math"/>
                <a:cs typeface="GreekC"/>
              </a:rPr>
              <a:t>ºC</a:t>
            </a:r>
            <a:r>
              <a:rPr lang="es-AR" sz="2400" b="1" dirty="0" smtClean="0">
                <a:ea typeface="Cambria Math"/>
                <a:cs typeface="GreekC"/>
              </a:rPr>
              <a:t> x (250</a:t>
            </a:r>
            <a:r>
              <a:rPr lang="es-AR" sz="2400" b="1" dirty="0" smtClean="0">
                <a:latin typeface="Cambria Math"/>
                <a:ea typeface="Cambria Math"/>
                <a:cs typeface="GreekC"/>
              </a:rPr>
              <a:t>ºC-</a:t>
            </a:r>
            <a:r>
              <a:rPr lang="es-AR" sz="2400" b="1" dirty="0">
                <a:ea typeface="Cambria Math"/>
                <a:cs typeface="GreekC"/>
              </a:rPr>
              <a:t>3</a:t>
            </a:r>
            <a:r>
              <a:rPr lang="es-AR" sz="2400" b="1" dirty="0" smtClean="0">
                <a:ea typeface="Cambria Math"/>
                <a:cs typeface="GreekC"/>
              </a:rPr>
              <a:t>0</a:t>
            </a:r>
            <a:r>
              <a:rPr lang="es-AR" sz="2400" b="1" dirty="0" smtClean="0">
                <a:latin typeface="Cambria Math"/>
                <a:ea typeface="Cambria Math"/>
                <a:cs typeface="GreekC"/>
              </a:rPr>
              <a:t>ºC))</a:t>
            </a:r>
            <a:endParaRPr lang="es-AR" sz="2400" dirty="0"/>
          </a:p>
        </p:txBody>
      </p:sp>
      <p:sp>
        <p:nvSpPr>
          <p:cNvPr id="18" name="17 CuadroTexto"/>
          <p:cNvSpPr txBox="1"/>
          <p:nvPr/>
        </p:nvSpPr>
        <p:spPr>
          <a:xfrm>
            <a:off x="416492" y="4501099"/>
            <a:ext cx="2194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 err="1" smtClean="0"/>
              <a:t>lf</a:t>
            </a:r>
            <a:r>
              <a:rPr lang="es-AR" sz="2400" b="1" dirty="0" smtClean="0"/>
              <a:t>= 200,55 cm </a:t>
            </a:r>
            <a:endParaRPr lang="es-AR" sz="2400" dirty="0"/>
          </a:p>
        </p:txBody>
      </p:sp>
      <p:sp>
        <p:nvSpPr>
          <p:cNvPr id="21" name="20 CuadroTexto"/>
          <p:cNvSpPr txBox="1"/>
          <p:nvPr/>
        </p:nvSpPr>
        <p:spPr>
          <a:xfrm>
            <a:off x="3036320" y="4522872"/>
            <a:ext cx="2023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 err="1" smtClean="0"/>
              <a:t>lf</a:t>
            </a:r>
            <a:r>
              <a:rPr lang="es-AR" sz="2400" b="1" dirty="0" smtClean="0"/>
              <a:t>= 2,0055 m </a:t>
            </a:r>
            <a:endParaRPr lang="es-AR" sz="2400" dirty="0"/>
          </a:p>
        </p:txBody>
      </p:sp>
      <p:sp>
        <p:nvSpPr>
          <p:cNvPr id="23" name="22 Rectángulo"/>
          <p:cNvSpPr/>
          <p:nvPr/>
        </p:nvSpPr>
        <p:spPr>
          <a:xfrm>
            <a:off x="2841357" y="4501099"/>
            <a:ext cx="2413235" cy="461666"/>
          </a:xfrm>
          <a:prstGeom prst="rect">
            <a:avLst/>
          </a:prstGeom>
          <a:noFill/>
          <a:ln w="571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7425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/>
      <p:bldP spid="17" grpId="0"/>
      <p:bldP spid="18" grpId="0"/>
      <p:bldP spid="21" grpId="0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90284" y="177416"/>
            <a:ext cx="1092925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AR" dirty="0"/>
          </a:p>
          <a:p>
            <a:r>
              <a:rPr lang="es-AR" b="1" dirty="0" smtClean="0"/>
              <a:t>EJERCICIO APLICACIÓN:</a:t>
            </a:r>
          </a:p>
          <a:p>
            <a:r>
              <a:rPr lang="es-AR" b="1" i="1" dirty="0" smtClean="0"/>
              <a:t>Una varilla de Níquel que mide 200cm a 30°C cambia de longitud cuando alcanza los 250°C. Se desea conocer:</a:t>
            </a:r>
          </a:p>
          <a:p>
            <a:pPr marL="342900" indent="-342900">
              <a:buAutoNum type="alphaLcParenR"/>
            </a:pPr>
            <a:r>
              <a:rPr lang="es-AR" b="1" i="1" dirty="0" smtClean="0"/>
              <a:t>¿Que cantidad de calor le fue suministrado?</a:t>
            </a:r>
          </a:p>
          <a:p>
            <a:pPr marL="342900" indent="-342900">
              <a:buAutoNum type="alphaLcParenR"/>
            </a:pPr>
            <a:endParaRPr lang="es-AR" b="1" i="1" dirty="0"/>
          </a:p>
          <a:p>
            <a:r>
              <a:rPr lang="es-AR" b="1" dirty="0"/>
              <a:t> </a:t>
            </a:r>
            <a:r>
              <a:rPr lang="es-AR" b="1" dirty="0" smtClean="0"/>
              <a:t>DATOS: </a:t>
            </a:r>
            <a:r>
              <a:rPr lang="es-AR" b="1" dirty="0" smtClean="0">
                <a:latin typeface="GreekC"/>
                <a:cs typeface="GreekC"/>
              </a:rPr>
              <a:t>l </a:t>
            </a:r>
            <a:r>
              <a:rPr lang="es-AR" b="1" dirty="0">
                <a:cs typeface="GreekC"/>
              </a:rPr>
              <a:t>Níquel </a:t>
            </a:r>
            <a:r>
              <a:rPr lang="es-AR" b="1" dirty="0" smtClean="0"/>
              <a:t>: 0,0000125 1 </a:t>
            </a:r>
            <a:r>
              <a:rPr lang="es-AR" b="1" dirty="0"/>
              <a:t>/ </a:t>
            </a:r>
            <a:r>
              <a:rPr lang="es-AR" b="1" dirty="0" err="1" smtClean="0"/>
              <a:t>ºC</a:t>
            </a:r>
            <a:endParaRPr lang="es-AR" b="1" dirty="0" smtClean="0"/>
          </a:p>
          <a:p>
            <a:pPr lvl="2"/>
            <a:r>
              <a:rPr lang="es-AR" b="1" dirty="0" smtClean="0"/>
              <a:t>Ce </a:t>
            </a:r>
            <a:r>
              <a:rPr lang="es-AR" b="1" dirty="0">
                <a:cs typeface="GreekC"/>
              </a:rPr>
              <a:t>Níquel </a:t>
            </a:r>
            <a:r>
              <a:rPr lang="es-AR" b="1" dirty="0" smtClean="0"/>
              <a:t>: 0,031 cal/g °C</a:t>
            </a:r>
          </a:p>
          <a:p>
            <a:pPr lvl="2"/>
            <a:r>
              <a:rPr lang="es-AR" b="1" dirty="0" smtClean="0">
                <a:latin typeface="GreekC"/>
                <a:cs typeface="GreekC"/>
              </a:rPr>
              <a:t>r </a:t>
            </a:r>
            <a:r>
              <a:rPr lang="es-AR" b="1" dirty="0" smtClean="0">
                <a:latin typeface="+mj-lt"/>
                <a:cs typeface="GreekC"/>
              </a:rPr>
              <a:t>Níquel : 8900 g/m</a:t>
            </a:r>
            <a:r>
              <a:rPr lang="es-AR" b="1" dirty="0" smtClean="0">
                <a:latin typeface="Cambria Math"/>
                <a:ea typeface="Cambria Math"/>
                <a:cs typeface="GreekC"/>
              </a:rPr>
              <a:t>³</a:t>
            </a:r>
          </a:p>
          <a:p>
            <a:pPr lvl="2"/>
            <a:r>
              <a:rPr lang="es-AR" b="1" dirty="0" smtClean="0">
                <a:latin typeface="+mj-lt"/>
                <a:ea typeface="Cambria Math"/>
                <a:cs typeface="GreekC"/>
              </a:rPr>
              <a:t>Diámetro varilla =30mm</a:t>
            </a:r>
            <a:endParaRPr lang="es-AR" b="1" dirty="0">
              <a:latin typeface="+mj-lt"/>
            </a:endParaRPr>
          </a:p>
          <a:p>
            <a:endParaRPr lang="es-AR" b="1" dirty="0"/>
          </a:p>
          <a:p>
            <a:endParaRPr lang="es-AR" dirty="0"/>
          </a:p>
        </p:txBody>
      </p:sp>
      <p:sp>
        <p:nvSpPr>
          <p:cNvPr id="17" name="16 CuadroTexto"/>
          <p:cNvSpPr txBox="1"/>
          <p:nvPr/>
        </p:nvSpPr>
        <p:spPr>
          <a:xfrm>
            <a:off x="502079" y="5663342"/>
            <a:ext cx="5606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>
                <a:latin typeface="+mj-lt"/>
                <a:cs typeface="GreekC"/>
              </a:rPr>
              <a:t>Q</a:t>
            </a:r>
            <a:r>
              <a:rPr lang="es-AR" sz="2400" b="1" dirty="0" smtClean="0">
                <a:latin typeface="+mj-lt"/>
                <a:cs typeface="GreekC"/>
              </a:rPr>
              <a:t>= 50,3283 g x 0,031 cal/g °C x 220°C</a:t>
            </a:r>
            <a:endParaRPr lang="es-AR" sz="2400" b="1" dirty="0">
              <a:latin typeface="+mj-lt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487565" y="6226585"/>
            <a:ext cx="2413235" cy="461666"/>
          </a:xfrm>
          <a:prstGeom prst="rect">
            <a:avLst/>
          </a:prstGeom>
          <a:noFill/>
          <a:ln w="571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23 Rectángulo"/>
          <p:cNvSpPr/>
          <p:nvPr/>
        </p:nvSpPr>
        <p:spPr>
          <a:xfrm>
            <a:off x="454371" y="3106285"/>
            <a:ext cx="6277427" cy="7353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24 CuadroTexto"/>
          <p:cNvSpPr txBox="1"/>
          <p:nvPr/>
        </p:nvSpPr>
        <p:spPr>
          <a:xfrm>
            <a:off x="628542" y="3259468"/>
            <a:ext cx="6335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solidFill>
                  <a:schemeClr val="bg1"/>
                </a:solidFill>
                <a:latin typeface="+mj-lt"/>
              </a:rPr>
              <a:t>Q(Cantidad de Calor)=m x Ce x </a:t>
            </a:r>
            <a:r>
              <a:rPr lang="el-GR" sz="2800" b="1" dirty="0" smtClean="0">
                <a:solidFill>
                  <a:schemeClr val="bg1"/>
                </a:solidFill>
                <a:latin typeface="GreekC"/>
                <a:cs typeface="GreekC"/>
              </a:rPr>
              <a:t>Δ</a:t>
            </a:r>
            <a:r>
              <a:rPr lang="es-AR" sz="2800" b="1" dirty="0" smtClean="0">
                <a:solidFill>
                  <a:schemeClr val="bg1"/>
                </a:solidFill>
                <a:cs typeface="GreekC"/>
              </a:rPr>
              <a:t>t</a:t>
            </a:r>
            <a:endParaRPr lang="es-AR" sz="2800" b="1" dirty="0">
              <a:solidFill>
                <a:schemeClr val="bg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02079" y="4034951"/>
            <a:ext cx="1473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 smtClean="0">
                <a:latin typeface="GreekC"/>
                <a:cs typeface="GreekC"/>
              </a:rPr>
              <a:t>r</a:t>
            </a:r>
            <a:r>
              <a:rPr lang="es-AR" sz="2400" b="1" dirty="0" smtClean="0">
                <a:latin typeface="+mj-lt"/>
                <a:cs typeface="GreekC"/>
              </a:rPr>
              <a:t>= m/</a:t>
            </a:r>
            <a:r>
              <a:rPr lang="es-AR" sz="2400" b="1" dirty="0" err="1" smtClean="0">
                <a:latin typeface="+mj-lt"/>
                <a:cs typeface="GreekC"/>
              </a:rPr>
              <a:t>Vol</a:t>
            </a:r>
            <a:endParaRPr lang="es-AR" sz="2400" b="1" dirty="0">
              <a:latin typeface="+mj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371589" y="4046671"/>
            <a:ext cx="1644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 smtClean="0">
                <a:latin typeface="+mj-lt"/>
                <a:cs typeface="GreekC"/>
              </a:rPr>
              <a:t>m=</a:t>
            </a:r>
            <a:r>
              <a:rPr lang="es-AR" sz="2400" b="1" dirty="0" smtClean="0">
                <a:latin typeface="GreekC"/>
                <a:cs typeface="GreekC"/>
              </a:rPr>
              <a:t>r</a:t>
            </a:r>
            <a:r>
              <a:rPr lang="es-AR" sz="2400" b="1" dirty="0">
                <a:latin typeface="+mj-lt"/>
                <a:cs typeface="GreekC"/>
              </a:rPr>
              <a:t> </a:t>
            </a:r>
            <a:r>
              <a:rPr lang="es-AR" sz="2400" b="1" dirty="0" smtClean="0">
                <a:latin typeface="+mj-lt"/>
                <a:cs typeface="GreekC"/>
              </a:rPr>
              <a:t>x </a:t>
            </a:r>
            <a:r>
              <a:rPr lang="es-AR" sz="2400" b="1" dirty="0" err="1" smtClean="0">
                <a:latin typeface="+mj-lt"/>
                <a:cs typeface="GreekC"/>
              </a:rPr>
              <a:t>Vol</a:t>
            </a:r>
            <a:endParaRPr lang="es-AR" sz="2400" b="1" dirty="0">
              <a:latin typeface="+mj-lt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2396652" y="4581944"/>
            <a:ext cx="5591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 err="1" smtClean="0">
                <a:latin typeface="+mj-lt"/>
                <a:cs typeface="GreekC"/>
              </a:rPr>
              <a:t>Vol</a:t>
            </a:r>
            <a:r>
              <a:rPr lang="es-AR" sz="2400" b="1" dirty="0" smtClean="0">
                <a:latin typeface="+mj-lt"/>
                <a:cs typeface="GreekC"/>
              </a:rPr>
              <a:t> =(</a:t>
            </a:r>
            <a:r>
              <a:rPr lang="es-AR" sz="2400" b="1" dirty="0" smtClean="0">
                <a:latin typeface="GreekC"/>
                <a:cs typeface="GreekC"/>
              </a:rPr>
              <a:t>p </a:t>
            </a:r>
            <a:r>
              <a:rPr lang="es-AR" sz="2400" b="1" dirty="0" smtClean="0">
                <a:latin typeface="+mj-lt"/>
                <a:cs typeface="GreekC"/>
              </a:rPr>
              <a:t>x 0,03</a:t>
            </a:r>
            <a:r>
              <a:rPr lang="es-AR" sz="2400" b="1" dirty="0" smtClean="0">
                <a:latin typeface="Cambria Math"/>
                <a:ea typeface="Cambria Math"/>
                <a:cs typeface="GreekC"/>
              </a:rPr>
              <a:t>²)m² x 2 m = 0,00565 m³</a:t>
            </a:r>
            <a:endParaRPr lang="es-AR" sz="2400" b="1" dirty="0" smtClean="0">
              <a:latin typeface="+mj-lt"/>
              <a:cs typeface="GreekC"/>
            </a:endParaRPr>
          </a:p>
          <a:p>
            <a:endParaRPr lang="es-AR" sz="2400" b="1" dirty="0">
              <a:latin typeface="+mj-lt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352824" y="5059941"/>
            <a:ext cx="6038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 smtClean="0">
                <a:latin typeface="+mj-lt"/>
                <a:cs typeface="GreekC"/>
              </a:rPr>
              <a:t>m=</a:t>
            </a:r>
            <a:r>
              <a:rPr lang="es-AR" sz="2400" b="1" dirty="0" smtClean="0">
                <a:cs typeface="GreekC"/>
              </a:rPr>
              <a:t>8900 g/m</a:t>
            </a:r>
            <a:r>
              <a:rPr lang="es-AR" sz="2400" b="1" dirty="0" smtClean="0">
                <a:latin typeface="Cambria Math"/>
                <a:ea typeface="Cambria Math"/>
                <a:cs typeface="GreekC"/>
              </a:rPr>
              <a:t>³</a:t>
            </a:r>
            <a:r>
              <a:rPr lang="es-AR" sz="2400" b="1" dirty="0" smtClean="0">
                <a:latin typeface="+mj-lt"/>
                <a:cs typeface="GreekC"/>
              </a:rPr>
              <a:t>x 0,00565 m</a:t>
            </a:r>
            <a:r>
              <a:rPr lang="es-AR" sz="2400" b="1" dirty="0" smtClean="0">
                <a:latin typeface="Cambria Math"/>
                <a:ea typeface="Cambria Math"/>
                <a:cs typeface="GreekC"/>
              </a:rPr>
              <a:t>³  ; m= 50,3283 g</a:t>
            </a:r>
            <a:endParaRPr lang="es-AR" sz="2400" b="1" dirty="0">
              <a:latin typeface="+mj-lt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502079" y="6226585"/>
            <a:ext cx="2400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>
                <a:latin typeface="+mj-lt"/>
                <a:cs typeface="GreekC"/>
              </a:rPr>
              <a:t>Q</a:t>
            </a:r>
            <a:r>
              <a:rPr lang="es-AR" sz="2400" b="1" dirty="0" smtClean="0">
                <a:latin typeface="+mj-lt"/>
                <a:cs typeface="GreekC"/>
              </a:rPr>
              <a:t>= 343,239 cal</a:t>
            </a:r>
            <a:endParaRPr lang="es-AR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73167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3" grpId="0" animBg="1"/>
      <p:bldP spid="24" grpId="0" animBg="1"/>
      <p:bldP spid="25" grpId="0"/>
      <p:bldP spid="11" grpId="0"/>
      <p:bldP spid="12" grpId="0"/>
      <p:bldP spid="15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>
            <a:extLst>
              <a:ext uri="{FF2B5EF4-FFF2-40B4-BE49-F238E27FC236}">
                <a16:creationId xmlns:a16="http://schemas.microsoft.com/office/drawing/2014/main" id="{18B811E7-3551-4BD0-8876-86DCBCBB59F0}"/>
              </a:ext>
            </a:extLst>
          </p:cNvPr>
          <p:cNvSpPr/>
          <p:nvPr/>
        </p:nvSpPr>
        <p:spPr>
          <a:xfrm>
            <a:off x="0" y="4475068"/>
            <a:ext cx="12192000" cy="47889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2FD30EE8-E908-48B2-8CC5-C8880D3710FB}"/>
              </a:ext>
            </a:extLst>
          </p:cNvPr>
          <p:cNvSpPr/>
          <p:nvPr/>
        </p:nvSpPr>
        <p:spPr>
          <a:xfrm>
            <a:off x="0" y="2304330"/>
            <a:ext cx="12192000" cy="7369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6424205A-8CD7-4C39-9A70-BAC0FB2FAC4E}"/>
              </a:ext>
            </a:extLst>
          </p:cNvPr>
          <p:cNvSpPr/>
          <p:nvPr/>
        </p:nvSpPr>
        <p:spPr>
          <a:xfrm>
            <a:off x="1" y="347242"/>
            <a:ext cx="12192000" cy="7369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FAFF08C2-4B31-46F7-B9E4-246480161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913" y="347242"/>
            <a:ext cx="11604586" cy="405112"/>
          </a:xfrm>
        </p:spPr>
        <p:txBody>
          <a:bodyPr anchor="t">
            <a:noAutofit/>
          </a:bodyPr>
          <a:lstStyle/>
          <a:p>
            <a:pPr algn="ctr"/>
            <a:r>
              <a:rPr lang="es-AR" sz="2400" dirty="0"/>
              <a:t>4- CUANDO HABLAMOS DE CAIDA LIBRE ESTAMOS EN CONDICIONES DE AFIRMAR QUE NOS REFERIMOS A UN MRUV</a:t>
            </a:r>
            <a:br>
              <a:rPr lang="es-AR" sz="2400" dirty="0"/>
            </a:br>
            <a:r>
              <a:rPr lang="es-AR" sz="2400" dirty="0"/>
              <a:t/>
            </a:r>
            <a:br>
              <a:rPr lang="es-AR" sz="2400" dirty="0"/>
            </a:br>
            <a:endParaRPr lang="es-AR" sz="2400" dirty="0"/>
          </a:p>
        </p:txBody>
      </p:sp>
      <p:sp>
        <p:nvSpPr>
          <p:cNvPr id="4" name="Título 2">
            <a:extLst>
              <a:ext uri="{FF2B5EF4-FFF2-40B4-BE49-F238E27FC236}">
                <a16:creationId xmlns:a16="http://schemas.microsoft.com/office/drawing/2014/main" id="{EB9EC792-B01F-4B29-83FF-3CB0EE416A8B}"/>
              </a:ext>
            </a:extLst>
          </p:cNvPr>
          <p:cNvSpPr txBox="1">
            <a:spLocks/>
          </p:cNvSpPr>
          <p:nvPr/>
        </p:nvSpPr>
        <p:spPr>
          <a:xfrm>
            <a:off x="328913" y="2304330"/>
            <a:ext cx="11604586" cy="405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AR" sz="2400" dirty="0"/>
              <a:t>5- EL MOV. NORMAL DE UN ASCENSOR CUANDO SUBE, NO PODEMOS CALCULARLO CON LA DESACELERACION CORRESPONDIENTE A LA GRAVEDAD</a:t>
            </a:r>
            <a:br>
              <a:rPr lang="es-AR" sz="2400" dirty="0"/>
            </a:br>
            <a:r>
              <a:rPr lang="es-AR" sz="2400" dirty="0"/>
              <a:t/>
            </a:r>
            <a:br>
              <a:rPr lang="es-AR" sz="2400" dirty="0"/>
            </a:br>
            <a:endParaRPr lang="es-AR" sz="2400" dirty="0"/>
          </a:p>
        </p:txBody>
      </p:sp>
      <p:sp>
        <p:nvSpPr>
          <p:cNvPr id="5" name="Título 2">
            <a:extLst>
              <a:ext uri="{FF2B5EF4-FFF2-40B4-BE49-F238E27FC236}">
                <a16:creationId xmlns:a16="http://schemas.microsoft.com/office/drawing/2014/main" id="{4897ECD8-B4B7-4C0C-AC77-B308BDC4975A}"/>
              </a:ext>
            </a:extLst>
          </p:cNvPr>
          <p:cNvSpPr txBox="1">
            <a:spLocks/>
          </p:cNvSpPr>
          <p:nvPr/>
        </p:nvSpPr>
        <p:spPr>
          <a:xfrm>
            <a:off x="328913" y="4496767"/>
            <a:ext cx="11604586" cy="73692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AR" sz="2400" dirty="0"/>
              <a:t>6- LA FUERZA Y LA ACELERACION SON MAGNITUDES ESCALARES</a:t>
            </a:r>
            <a:br>
              <a:rPr lang="es-AR" sz="2400" dirty="0"/>
            </a:br>
            <a:r>
              <a:rPr lang="es-AR" sz="2400" dirty="0"/>
              <a:t/>
            </a:r>
            <a:br>
              <a:rPr lang="es-AR" sz="2400" dirty="0"/>
            </a:br>
            <a:endParaRPr lang="es-AR" sz="2400" dirty="0"/>
          </a:p>
        </p:txBody>
      </p:sp>
      <p:sp>
        <p:nvSpPr>
          <p:cNvPr id="8" name="Título 2">
            <a:extLst>
              <a:ext uri="{FF2B5EF4-FFF2-40B4-BE49-F238E27FC236}">
                <a16:creationId xmlns:a16="http://schemas.microsoft.com/office/drawing/2014/main" id="{D1424232-AC13-4874-A87B-6A10734C9AB5}"/>
              </a:ext>
            </a:extLst>
          </p:cNvPr>
          <p:cNvSpPr txBox="1">
            <a:spLocks/>
          </p:cNvSpPr>
          <p:nvPr/>
        </p:nvSpPr>
        <p:spPr>
          <a:xfrm>
            <a:off x="293707" y="1180616"/>
            <a:ext cx="11604586" cy="8512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AR" sz="2400" b="1" dirty="0">
                <a:solidFill>
                  <a:srgbClr val="00B050"/>
                </a:solidFill>
              </a:rPr>
              <a:t>VERDADERO</a:t>
            </a:r>
          </a:p>
          <a:p>
            <a:pPr algn="ctr"/>
            <a:r>
              <a:rPr lang="es-AR" sz="2400" dirty="0"/>
              <a:t>MRUV la velocidad aumenta o disminuye cantidades iguales en tiempos iguales</a:t>
            </a:r>
          </a:p>
        </p:txBody>
      </p:sp>
      <p:sp>
        <p:nvSpPr>
          <p:cNvPr id="10" name="Título 2">
            <a:extLst>
              <a:ext uri="{FF2B5EF4-FFF2-40B4-BE49-F238E27FC236}">
                <a16:creationId xmlns:a16="http://schemas.microsoft.com/office/drawing/2014/main" id="{1FD53971-0636-4A31-8C09-DAB6A3A48815}"/>
              </a:ext>
            </a:extLst>
          </p:cNvPr>
          <p:cNvSpPr txBox="1">
            <a:spLocks/>
          </p:cNvSpPr>
          <p:nvPr/>
        </p:nvSpPr>
        <p:spPr>
          <a:xfrm>
            <a:off x="257195" y="3686629"/>
            <a:ext cx="11604586" cy="5661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AR" sz="2400" b="1" dirty="0" smtClean="0">
                <a:solidFill>
                  <a:srgbClr val="00B050"/>
                </a:solidFill>
              </a:rPr>
              <a:t>VERDADERO</a:t>
            </a:r>
          </a:p>
          <a:p>
            <a:pPr algn="ctr"/>
            <a:r>
              <a:rPr lang="es-AR" sz="2400" dirty="0"/>
              <a:t/>
            </a:r>
            <a:br>
              <a:rPr lang="es-AR" sz="2400" dirty="0"/>
            </a:br>
            <a:r>
              <a:rPr lang="es-AR" sz="2400" dirty="0"/>
              <a:t/>
            </a:r>
            <a:br>
              <a:rPr lang="es-AR" sz="2400" dirty="0"/>
            </a:br>
            <a:endParaRPr lang="es-AR" sz="2400" dirty="0"/>
          </a:p>
        </p:txBody>
      </p:sp>
      <p:sp>
        <p:nvSpPr>
          <p:cNvPr id="11" name="Título 2">
            <a:extLst>
              <a:ext uri="{FF2B5EF4-FFF2-40B4-BE49-F238E27FC236}">
                <a16:creationId xmlns:a16="http://schemas.microsoft.com/office/drawing/2014/main" id="{241FE86B-83E5-4B73-991B-B02C5CCD09C1}"/>
              </a:ext>
            </a:extLst>
          </p:cNvPr>
          <p:cNvSpPr txBox="1">
            <a:spLocks/>
          </p:cNvSpPr>
          <p:nvPr/>
        </p:nvSpPr>
        <p:spPr>
          <a:xfrm>
            <a:off x="328913" y="5245263"/>
            <a:ext cx="11604586" cy="53050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AR" sz="2400" b="1" dirty="0">
                <a:solidFill>
                  <a:srgbClr val="FF0000"/>
                </a:solidFill>
              </a:rPr>
              <a:t>FALSO</a:t>
            </a:r>
            <a:r>
              <a:rPr lang="es-AR" sz="2400" dirty="0"/>
              <a:t/>
            </a:r>
            <a:br>
              <a:rPr lang="es-AR" sz="2400" dirty="0"/>
            </a:br>
            <a:r>
              <a:rPr lang="es-AR" sz="2400" dirty="0"/>
              <a:t/>
            </a:r>
            <a:br>
              <a:rPr lang="es-AR" sz="2400" dirty="0"/>
            </a:b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13063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>
            <a:extLst>
              <a:ext uri="{FF2B5EF4-FFF2-40B4-BE49-F238E27FC236}">
                <a16:creationId xmlns:a16="http://schemas.microsoft.com/office/drawing/2014/main" id="{18B811E7-3551-4BD0-8876-86DCBCBB59F0}"/>
              </a:ext>
            </a:extLst>
          </p:cNvPr>
          <p:cNvSpPr/>
          <p:nvPr/>
        </p:nvSpPr>
        <p:spPr>
          <a:xfrm>
            <a:off x="0" y="4475068"/>
            <a:ext cx="12192000" cy="77019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2FD30EE8-E908-48B2-8CC5-C8880D3710FB}"/>
              </a:ext>
            </a:extLst>
          </p:cNvPr>
          <p:cNvSpPr/>
          <p:nvPr/>
        </p:nvSpPr>
        <p:spPr>
          <a:xfrm>
            <a:off x="0" y="2304330"/>
            <a:ext cx="12192000" cy="47889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6424205A-8CD7-4C39-9A70-BAC0FB2FAC4E}"/>
              </a:ext>
            </a:extLst>
          </p:cNvPr>
          <p:cNvSpPr/>
          <p:nvPr/>
        </p:nvSpPr>
        <p:spPr>
          <a:xfrm>
            <a:off x="1" y="347242"/>
            <a:ext cx="12192000" cy="47889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FAFF08C2-4B31-46F7-B9E4-246480161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913" y="347242"/>
            <a:ext cx="11604586" cy="405112"/>
          </a:xfrm>
        </p:spPr>
        <p:txBody>
          <a:bodyPr anchor="t">
            <a:noAutofit/>
          </a:bodyPr>
          <a:lstStyle/>
          <a:p>
            <a:pPr algn="ctr"/>
            <a:r>
              <a:rPr lang="es-AR" sz="2400" dirty="0"/>
              <a:t>7- EL VELOCIMETRO DE UN AUTO MIDE LA RAPIDEZ DEL MISMO.</a:t>
            </a:r>
            <a:br>
              <a:rPr lang="es-AR" sz="2400" dirty="0"/>
            </a:br>
            <a:r>
              <a:rPr lang="es-AR" sz="2400" dirty="0"/>
              <a:t/>
            </a:r>
            <a:br>
              <a:rPr lang="es-AR" sz="2400" dirty="0"/>
            </a:br>
            <a:endParaRPr lang="es-AR" sz="2400" dirty="0"/>
          </a:p>
        </p:txBody>
      </p:sp>
      <p:sp>
        <p:nvSpPr>
          <p:cNvPr id="4" name="Título 2">
            <a:extLst>
              <a:ext uri="{FF2B5EF4-FFF2-40B4-BE49-F238E27FC236}">
                <a16:creationId xmlns:a16="http://schemas.microsoft.com/office/drawing/2014/main" id="{EB9EC792-B01F-4B29-83FF-3CB0EE416A8B}"/>
              </a:ext>
            </a:extLst>
          </p:cNvPr>
          <p:cNvSpPr txBox="1">
            <a:spLocks/>
          </p:cNvSpPr>
          <p:nvPr/>
        </p:nvSpPr>
        <p:spPr>
          <a:xfrm>
            <a:off x="328913" y="2304330"/>
            <a:ext cx="11604586" cy="405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AR" sz="2400" dirty="0"/>
              <a:t>8- LA TRAYECTORIA ES UNA MAGNITUD ESCALAR.</a:t>
            </a:r>
            <a:br>
              <a:rPr lang="es-AR" sz="2400" dirty="0"/>
            </a:br>
            <a:r>
              <a:rPr lang="es-AR" sz="2400" dirty="0"/>
              <a:t/>
            </a:r>
            <a:br>
              <a:rPr lang="es-AR" sz="2400" dirty="0"/>
            </a:br>
            <a:endParaRPr lang="es-AR" sz="2400" dirty="0"/>
          </a:p>
        </p:txBody>
      </p:sp>
      <p:sp>
        <p:nvSpPr>
          <p:cNvPr id="5" name="Título 2">
            <a:extLst>
              <a:ext uri="{FF2B5EF4-FFF2-40B4-BE49-F238E27FC236}">
                <a16:creationId xmlns:a16="http://schemas.microsoft.com/office/drawing/2014/main" id="{4897ECD8-B4B7-4C0C-AC77-B308BDC4975A}"/>
              </a:ext>
            </a:extLst>
          </p:cNvPr>
          <p:cNvSpPr txBox="1">
            <a:spLocks/>
          </p:cNvSpPr>
          <p:nvPr/>
        </p:nvSpPr>
        <p:spPr>
          <a:xfrm>
            <a:off x="328913" y="4496767"/>
            <a:ext cx="11604586" cy="73692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AR" sz="2400" dirty="0"/>
              <a:t>9-EL DESPLAZAMIENTO ES UNA MAGNTUD VECTORIAL QUE UNE EL PUNTO DONDE COMENZO EL MOVIMEINTO CON AQUEL DONDE EL MISMO LLEGO A SU FIN</a:t>
            </a:r>
            <a:br>
              <a:rPr lang="es-AR" sz="2400" dirty="0"/>
            </a:br>
            <a:r>
              <a:rPr lang="es-AR" sz="2400" dirty="0"/>
              <a:t/>
            </a:r>
            <a:br>
              <a:rPr lang="es-AR" sz="2400" dirty="0"/>
            </a:br>
            <a:endParaRPr lang="es-AR" sz="2400" dirty="0"/>
          </a:p>
        </p:txBody>
      </p:sp>
      <p:sp>
        <p:nvSpPr>
          <p:cNvPr id="8" name="Título 2">
            <a:extLst>
              <a:ext uri="{FF2B5EF4-FFF2-40B4-BE49-F238E27FC236}">
                <a16:creationId xmlns:a16="http://schemas.microsoft.com/office/drawing/2014/main" id="{D1424232-AC13-4874-A87B-6A10734C9AB5}"/>
              </a:ext>
            </a:extLst>
          </p:cNvPr>
          <p:cNvSpPr txBox="1">
            <a:spLocks/>
          </p:cNvSpPr>
          <p:nvPr/>
        </p:nvSpPr>
        <p:spPr>
          <a:xfrm>
            <a:off x="293707" y="949126"/>
            <a:ext cx="11604586" cy="10639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AR" sz="2400" b="1" dirty="0">
                <a:solidFill>
                  <a:srgbClr val="00B050"/>
                </a:solidFill>
              </a:rPr>
              <a:t>VERDADERO</a:t>
            </a:r>
          </a:p>
          <a:p>
            <a:pPr algn="ctr"/>
            <a:r>
              <a:rPr lang="es-AR" sz="2400" dirty="0"/>
              <a:t>La rapidez es el cociente entre la distancia recorrida y el tiempo empleado, magnitud escalar, la velocidad posee dirección y sentido, magnitud vectorial</a:t>
            </a:r>
          </a:p>
        </p:txBody>
      </p:sp>
      <p:sp>
        <p:nvSpPr>
          <p:cNvPr id="15" name="Título 2">
            <a:extLst>
              <a:ext uri="{FF2B5EF4-FFF2-40B4-BE49-F238E27FC236}">
                <a16:creationId xmlns:a16="http://schemas.microsoft.com/office/drawing/2014/main" id="{313AFF95-6033-4D69-8432-F4D28A4AF4D1}"/>
              </a:ext>
            </a:extLst>
          </p:cNvPr>
          <p:cNvSpPr txBox="1">
            <a:spLocks/>
          </p:cNvSpPr>
          <p:nvPr/>
        </p:nvSpPr>
        <p:spPr>
          <a:xfrm>
            <a:off x="328913" y="3000740"/>
            <a:ext cx="11604586" cy="10639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AR" sz="2400" b="1" dirty="0">
                <a:solidFill>
                  <a:srgbClr val="00B050"/>
                </a:solidFill>
              </a:rPr>
              <a:t>VERDADERO</a:t>
            </a:r>
          </a:p>
          <a:p>
            <a:pPr algn="ctr"/>
            <a:r>
              <a:rPr lang="es-AR" sz="2400" dirty="0"/>
              <a:t>La trayectoria la medimos como una longitud, por lo tanto es una magnitud escalar  </a:t>
            </a:r>
          </a:p>
        </p:txBody>
      </p:sp>
      <p:sp>
        <p:nvSpPr>
          <p:cNvPr id="16" name="Título 2">
            <a:extLst>
              <a:ext uri="{FF2B5EF4-FFF2-40B4-BE49-F238E27FC236}">
                <a16:creationId xmlns:a16="http://schemas.microsoft.com/office/drawing/2014/main" id="{25962F63-20EA-47DD-ADFA-FD8AF2E4D6BE}"/>
              </a:ext>
            </a:extLst>
          </p:cNvPr>
          <p:cNvSpPr txBox="1">
            <a:spLocks/>
          </p:cNvSpPr>
          <p:nvPr/>
        </p:nvSpPr>
        <p:spPr>
          <a:xfrm>
            <a:off x="328913" y="5446852"/>
            <a:ext cx="11604586" cy="10639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AR" sz="2400" b="1" dirty="0">
                <a:solidFill>
                  <a:srgbClr val="00B050"/>
                </a:solidFill>
              </a:rPr>
              <a:t>VERDADERO</a:t>
            </a:r>
          </a:p>
          <a:p>
            <a:pPr algn="ctr"/>
            <a:r>
              <a:rPr lang="es-AR" sz="2400" dirty="0"/>
              <a:t>Es una magnitud que posee dirección y sentido</a:t>
            </a:r>
          </a:p>
        </p:txBody>
      </p:sp>
    </p:spTree>
    <p:extLst>
      <p:ext uri="{BB962C8B-B14F-4D97-AF65-F5344CB8AC3E}">
        <p14:creationId xmlns:p14="http://schemas.microsoft.com/office/powerpoint/2010/main" val="3193162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>
            <a:extLst>
              <a:ext uri="{FF2B5EF4-FFF2-40B4-BE49-F238E27FC236}">
                <a16:creationId xmlns:a16="http://schemas.microsoft.com/office/drawing/2014/main" id="{2FD30EE8-E908-48B2-8CC5-C8880D3710FB}"/>
              </a:ext>
            </a:extLst>
          </p:cNvPr>
          <p:cNvSpPr/>
          <p:nvPr/>
        </p:nvSpPr>
        <p:spPr>
          <a:xfrm>
            <a:off x="0" y="1455020"/>
            <a:ext cx="12192000" cy="47889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6424205A-8CD7-4C39-9A70-BAC0FB2FAC4E}"/>
              </a:ext>
            </a:extLst>
          </p:cNvPr>
          <p:cNvSpPr/>
          <p:nvPr/>
        </p:nvSpPr>
        <p:spPr>
          <a:xfrm>
            <a:off x="1" y="347242"/>
            <a:ext cx="12192000" cy="47889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FAFF08C2-4B31-46F7-B9E4-246480161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913" y="347242"/>
            <a:ext cx="11604586" cy="405112"/>
          </a:xfrm>
        </p:spPr>
        <p:txBody>
          <a:bodyPr anchor="t">
            <a:noAutofit/>
          </a:bodyPr>
          <a:lstStyle/>
          <a:p>
            <a:pPr algn="ctr"/>
            <a:r>
              <a:rPr lang="es-AR" sz="2400" dirty="0"/>
              <a:t>10- LAS PRINCIPALES CARACTERISTICAS DEL MRU SON:</a:t>
            </a:r>
            <a:br>
              <a:rPr lang="es-AR" sz="2400" dirty="0"/>
            </a:br>
            <a:r>
              <a:rPr lang="es-AR" sz="2400" dirty="0"/>
              <a:t/>
            </a:r>
            <a:br>
              <a:rPr lang="es-AR" sz="2400" dirty="0"/>
            </a:br>
            <a:endParaRPr lang="es-AR" sz="2400" dirty="0"/>
          </a:p>
        </p:txBody>
      </p:sp>
      <p:sp>
        <p:nvSpPr>
          <p:cNvPr id="4" name="Título 2">
            <a:extLst>
              <a:ext uri="{FF2B5EF4-FFF2-40B4-BE49-F238E27FC236}">
                <a16:creationId xmlns:a16="http://schemas.microsoft.com/office/drawing/2014/main" id="{EB9EC792-B01F-4B29-83FF-3CB0EE416A8B}"/>
              </a:ext>
            </a:extLst>
          </p:cNvPr>
          <p:cNvSpPr txBox="1">
            <a:spLocks/>
          </p:cNvSpPr>
          <p:nvPr/>
        </p:nvSpPr>
        <p:spPr>
          <a:xfrm>
            <a:off x="328913" y="1455020"/>
            <a:ext cx="11604586" cy="405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AR" sz="2400" dirty="0"/>
              <a:t>TRAYECTORIA RECTILINEA</a:t>
            </a:r>
            <a:br>
              <a:rPr lang="es-AR" sz="2400" dirty="0"/>
            </a:br>
            <a:r>
              <a:rPr lang="es-AR" sz="2400" dirty="0"/>
              <a:t/>
            </a:r>
            <a:br>
              <a:rPr lang="es-AR" sz="2400" dirty="0"/>
            </a:br>
            <a:endParaRPr lang="es-AR" sz="2400" dirty="0"/>
          </a:p>
        </p:txBody>
      </p:sp>
      <p:sp>
        <p:nvSpPr>
          <p:cNvPr id="16" name="Título 2">
            <a:extLst>
              <a:ext uri="{FF2B5EF4-FFF2-40B4-BE49-F238E27FC236}">
                <a16:creationId xmlns:a16="http://schemas.microsoft.com/office/drawing/2014/main" id="{25962F63-20EA-47DD-ADFA-FD8AF2E4D6BE}"/>
              </a:ext>
            </a:extLst>
          </p:cNvPr>
          <p:cNvSpPr txBox="1">
            <a:spLocks/>
          </p:cNvSpPr>
          <p:nvPr/>
        </p:nvSpPr>
        <p:spPr>
          <a:xfrm>
            <a:off x="328913" y="6125029"/>
            <a:ext cx="11604586" cy="4832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AR" sz="2400" b="1" dirty="0">
                <a:solidFill>
                  <a:srgbClr val="FF0000"/>
                </a:solidFill>
              </a:rPr>
              <a:t>FALSO</a:t>
            </a:r>
            <a:endParaRPr lang="es-AR" sz="2400" dirty="0">
              <a:solidFill>
                <a:srgbClr val="FF0000"/>
              </a:solidFill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BDBAC02-3A7D-4730-8D5C-5DCE451397E1}"/>
              </a:ext>
            </a:extLst>
          </p:cNvPr>
          <p:cNvSpPr/>
          <p:nvPr/>
        </p:nvSpPr>
        <p:spPr>
          <a:xfrm>
            <a:off x="0" y="2671355"/>
            <a:ext cx="12192000" cy="47889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7" name="Título 2">
            <a:extLst>
              <a:ext uri="{FF2B5EF4-FFF2-40B4-BE49-F238E27FC236}">
                <a16:creationId xmlns:a16="http://schemas.microsoft.com/office/drawing/2014/main" id="{5BC2A30C-6514-4C40-B862-A6DCB185D108}"/>
              </a:ext>
            </a:extLst>
          </p:cNvPr>
          <p:cNvSpPr txBox="1">
            <a:spLocks/>
          </p:cNvSpPr>
          <p:nvPr/>
        </p:nvSpPr>
        <p:spPr>
          <a:xfrm>
            <a:off x="328913" y="2671355"/>
            <a:ext cx="11604586" cy="405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AR" sz="2400" dirty="0"/>
              <a:t>LA VELOCIDAD ES DIRECTAMENTE PROPORCIONAL AL TIEMPO</a:t>
            </a:r>
            <a:br>
              <a:rPr lang="es-AR" sz="2400" dirty="0"/>
            </a:br>
            <a:r>
              <a:rPr lang="es-AR" sz="2400" dirty="0"/>
              <a:t/>
            </a:r>
            <a:br>
              <a:rPr lang="es-AR" sz="2400" dirty="0"/>
            </a:br>
            <a:endParaRPr lang="es-AR" sz="2400" dirty="0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F0C9833E-9DD1-454C-9719-31866B18D662}"/>
              </a:ext>
            </a:extLst>
          </p:cNvPr>
          <p:cNvSpPr/>
          <p:nvPr/>
        </p:nvSpPr>
        <p:spPr>
          <a:xfrm>
            <a:off x="-36512" y="3887690"/>
            <a:ext cx="12192000" cy="47889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Título 2">
            <a:extLst>
              <a:ext uri="{FF2B5EF4-FFF2-40B4-BE49-F238E27FC236}">
                <a16:creationId xmlns:a16="http://schemas.microsoft.com/office/drawing/2014/main" id="{89EE4CBD-0680-43F7-A8D6-05355E6FE128}"/>
              </a:ext>
            </a:extLst>
          </p:cNvPr>
          <p:cNvSpPr txBox="1">
            <a:spLocks/>
          </p:cNvSpPr>
          <p:nvPr/>
        </p:nvSpPr>
        <p:spPr>
          <a:xfrm>
            <a:off x="292401" y="3887690"/>
            <a:ext cx="11604586" cy="405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AR" sz="2400" dirty="0"/>
              <a:t>LA ACELERACION NO ES CONSTANTE</a:t>
            </a:r>
            <a:br>
              <a:rPr lang="es-AR" sz="2400" dirty="0"/>
            </a:br>
            <a:r>
              <a:rPr lang="es-AR" sz="2400" dirty="0"/>
              <a:t/>
            </a:r>
            <a:br>
              <a:rPr lang="es-AR" sz="2400" dirty="0"/>
            </a:br>
            <a:endParaRPr lang="es-AR" sz="2400" dirty="0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31BE40A8-3C45-483D-9399-4FF3A93F740E}"/>
              </a:ext>
            </a:extLst>
          </p:cNvPr>
          <p:cNvSpPr/>
          <p:nvPr/>
        </p:nvSpPr>
        <p:spPr>
          <a:xfrm>
            <a:off x="0" y="5291592"/>
            <a:ext cx="12192000" cy="47889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1" name="Título 2">
            <a:extLst>
              <a:ext uri="{FF2B5EF4-FFF2-40B4-BE49-F238E27FC236}">
                <a16:creationId xmlns:a16="http://schemas.microsoft.com/office/drawing/2014/main" id="{27015EB3-E3DB-418B-8CF9-3FACA2F1A2F6}"/>
              </a:ext>
            </a:extLst>
          </p:cNvPr>
          <p:cNvSpPr txBox="1">
            <a:spLocks/>
          </p:cNvSpPr>
          <p:nvPr/>
        </p:nvSpPr>
        <p:spPr>
          <a:xfrm>
            <a:off x="328913" y="5291592"/>
            <a:ext cx="11604586" cy="405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AR" sz="2400" dirty="0"/>
              <a:t>LA DISTANCIA RECORRIDA ES DIRECTAMENTE PROPORCIONAL AL CUADRADO DEL TIEMPO</a:t>
            </a:r>
          </a:p>
        </p:txBody>
      </p:sp>
      <p:sp>
        <p:nvSpPr>
          <p:cNvPr id="22" name="Título 2">
            <a:extLst>
              <a:ext uri="{FF2B5EF4-FFF2-40B4-BE49-F238E27FC236}">
                <a16:creationId xmlns:a16="http://schemas.microsoft.com/office/drawing/2014/main" id="{4513297D-0315-450C-9F49-090D1882C22F}"/>
              </a:ext>
            </a:extLst>
          </p:cNvPr>
          <p:cNvSpPr txBox="1">
            <a:spLocks/>
          </p:cNvSpPr>
          <p:nvPr/>
        </p:nvSpPr>
        <p:spPr>
          <a:xfrm>
            <a:off x="257195" y="2086346"/>
            <a:ext cx="11604586" cy="10639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AR" sz="2400" b="1" dirty="0">
                <a:solidFill>
                  <a:srgbClr val="00B050"/>
                </a:solidFill>
              </a:rPr>
              <a:t>VERDADERO</a:t>
            </a:r>
            <a:endParaRPr lang="es-AR" sz="2400" dirty="0"/>
          </a:p>
        </p:txBody>
      </p:sp>
      <p:sp>
        <p:nvSpPr>
          <p:cNvPr id="23" name="Título 2">
            <a:extLst>
              <a:ext uri="{FF2B5EF4-FFF2-40B4-BE49-F238E27FC236}">
                <a16:creationId xmlns:a16="http://schemas.microsoft.com/office/drawing/2014/main" id="{9D5C868A-8076-4CB0-8929-F51D4E4F404D}"/>
              </a:ext>
            </a:extLst>
          </p:cNvPr>
          <p:cNvSpPr txBox="1">
            <a:spLocks/>
          </p:cNvSpPr>
          <p:nvPr/>
        </p:nvSpPr>
        <p:spPr>
          <a:xfrm>
            <a:off x="257195" y="3270860"/>
            <a:ext cx="11604586" cy="10639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AR" sz="2400" b="1" dirty="0">
                <a:solidFill>
                  <a:srgbClr val="FF0000"/>
                </a:solidFill>
              </a:rPr>
              <a:t>FALSO</a:t>
            </a:r>
            <a:endParaRPr lang="es-AR" sz="2400" dirty="0">
              <a:solidFill>
                <a:srgbClr val="FF0000"/>
              </a:solidFill>
            </a:endParaRPr>
          </a:p>
        </p:txBody>
      </p:sp>
      <p:sp>
        <p:nvSpPr>
          <p:cNvPr id="24" name="Título 2">
            <a:extLst>
              <a:ext uri="{FF2B5EF4-FFF2-40B4-BE49-F238E27FC236}">
                <a16:creationId xmlns:a16="http://schemas.microsoft.com/office/drawing/2014/main" id="{727CD40F-6B5F-463A-92CC-5D9F9D793C71}"/>
              </a:ext>
            </a:extLst>
          </p:cNvPr>
          <p:cNvSpPr txBox="1">
            <a:spLocks/>
          </p:cNvSpPr>
          <p:nvPr/>
        </p:nvSpPr>
        <p:spPr>
          <a:xfrm>
            <a:off x="257195" y="4619351"/>
            <a:ext cx="11604586" cy="10639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AR" sz="2400" b="1" dirty="0">
                <a:solidFill>
                  <a:srgbClr val="FF0000"/>
                </a:solidFill>
              </a:rPr>
              <a:t>FALSO</a:t>
            </a:r>
            <a:endParaRPr lang="es-A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62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6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6E448CE-89C3-4CEF-93A0-D659CADAE7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es-AR" sz="4700" dirty="0"/>
              <a:t>CAPITULO 3</a:t>
            </a:r>
            <a:br>
              <a:rPr lang="es-AR" sz="4700" dirty="0"/>
            </a:br>
            <a:r>
              <a:rPr lang="es-AR" sz="4700" dirty="0"/>
              <a:t>MATERIA Y ENERGÍA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66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>
            <a:extLst>
              <a:ext uri="{FF2B5EF4-FFF2-40B4-BE49-F238E27FC236}">
                <a16:creationId xmlns:a16="http://schemas.microsoft.com/office/drawing/2014/main" id="{6F9EB9F2-07E2-4D64-BBD8-BB5B217F1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6E448CE-89C3-4CEF-93A0-D659CADAE7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0588" y="965199"/>
            <a:ext cx="6766078" cy="4927601"/>
          </a:xfrm>
        </p:spPr>
        <p:txBody>
          <a:bodyPr anchor="ctr">
            <a:normAutofit/>
          </a:bodyPr>
          <a:lstStyle/>
          <a:p>
            <a:pPr algn="l"/>
            <a:r>
              <a:rPr lang="es-AR" sz="5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PREGUNTAS </a:t>
            </a:r>
            <a:br>
              <a:rPr lang="es-AR" sz="5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s-AR" sz="5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CONCEPTUALES</a:t>
            </a:r>
            <a:endParaRPr lang="es-AR" sz="5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2" name="Straight Connector 8">
            <a:extLst>
              <a:ext uri="{FF2B5EF4-FFF2-40B4-BE49-F238E27FC236}">
                <a16:creationId xmlns:a16="http://schemas.microsoft.com/office/drawing/2014/main" id="{F0C57C7C-DFE9-4A1E-B7A9-DF40E63366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696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61258" y="107491"/>
            <a:ext cx="1100182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i="1" dirty="0"/>
              <a:t>Piensa, analiza y/o responde: </a:t>
            </a:r>
          </a:p>
          <a:p>
            <a:pPr marL="457200" indent="-457200">
              <a:buAutoNum type="arabicPeriod"/>
            </a:pPr>
            <a:r>
              <a:rPr lang="es-AR" sz="2000" b="1" dirty="0" smtClean="0"/>
              <a:t>Un </a:t>
            </a:r>
            <a:r>
              <a:rPr lang="es-AR" sz="2000" b="1" dirty="0"/>
              <a:t>material “A” tiene una cierta densidad. Otro material “B” tiene una densidad cuyo valor es </a:t>
            </a:r>
            <a:r>
              <a:rPr lang="es-AR" sz="2000" b="1" dirty="0" smtClean="0"/>
              <a:t>el </a:t>
            </a:r>
            <a:r>
              <a:rPr lang="es-AR" sz="2000" dirty="0" smtClean="0"/>
              <a:t>doble </a:t>
            </a:r>
            <a:r>
              <a:rPr lang="es-AR" sz="2000" dirty="0"/>
              <a:t>de la densidad de “A”. </a:t>
            </a:r>
            <a:endParaRPr lang="es-AR" sz="2000" dirty="0" smtClean="0"/>
          </a:p>
          <a:p>
            <a:pPr lvl="1"/>
            <a:r>
              <a:rPr lang="es-AR" sz="2000" b="1" i="1" dirty="0" smtClean="0"/>
              <a:t>Decir </a:t>
            </a:r>
            <a:r>
              <a:rPr lang="es-AR" sz="2000" b="1" i="1" dirty="0"/>
              <a:t>si las afirmaciones siguientes son verdaderas (V) o </a:t>
            </a:r>
            <a:r>
              <a:rPr lang="es-AR" sz="2000" b="1" i="1" dirty="0" smtClean="0"/>
              <a:t>falsas (F)</a:t>
            </a:r>
          </a:p>
          <a:p>
            <a:pPr lvl="1"/>
            <a:endParaRPr lang="es-AR" sz="2000" b="1" i="1" dirty="0"/>
          </a:p>
          <a:p>
            <a:pPr lvl="1"/>
            <a:endParaRPr lang="es-AR" dirty="0" smtClean="0"/>
          </a:p>
          <a:p>
            <a:endParaRPr lang="es-AR" dirty="0" smtClean="0"/>
          </a:p>
          <a:p>
            <a:r>
              <a:rPr lang="es-AR" dirty="0" smtClean="0"/>
              <a:t> </a:t>
            </a:r>
            <a:endParaRPr lang="es-AR" dirty="0"/>
          </a:p>
        </p:txBody>
      </p:sp>
      <p:sp>
        <p:nvSpPr>
          <p:cNvPr id="7" name="6 Rectángulo"/>
          <p:cNvSpPr/>
          <p:nvPr/>
        </p:nvSpPr>
        <p:spPr>
          <a:xfrm>
            <a:off x="1092201" y="1899210"/>
            <a:ext cx="6843485" cy="7353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7 CuadroTexto"/>
          <p:cNvSpPr txBox="1"/>
          <p:nvPr/>
        </p:nvSpPr>
        <p:spPr>
          <a:xfrm>
            <a:off x="1237331" y="1981764"/>
            <a:ext cx="65677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 smtClean="0">
                <a:solidFill>
                  <a:schemeClr val="bg1"/>
                </a:solidFill>
                <a:cs typeface="GreekC"/>
              </a:rPr>
              <a:t>Suponemos</a:t>
            </a:r>
            <a:r>
              <a:rPr lang="es-AR" sz="2800" b="1" dirty="0" smtClean="0">
                <a:solidFill>
                  <a:schemeClr val="bg1"/>
                </a:solidFill>
                <a:cs typeface="GreekC"/>
              </a:rPr>
              <a:t>      </a:t>
            </a:r>
            <a:r>
              <a:rPr lang="es-AR" sz="2800" b="1" dirty="0" err="1" smtClean="0">
                <a:solidFill>
                  <a:schemeClr val="bg1"/>
                </a:solidFill>
                <a:latin typeface="GreekC"/>
                <a:cs typeface="GreekC"/>
              </a:rPr>
              <a:t>r</a:t>
            </a:r>
            <a:r>
              <a:rPr lang="es-AR" sz="1400" b="1" dirty="0" err="1" smtClean="0">
                <a:solidFill>
                  <a:schemeClr val="bg1"/>
                </a:solidFill>
                <a:latin typeface="GreekC"/>
                <a:cs typeface="GreekC"/>
              </a:rPr>
              <a:t>A</a:t>
            </a:r>
            <a:r>
              <a:rPr lang="es-AR" sz="2000" b="1" dirty="0" smtClean="0">
                <a:solidFill>
                  <a:schemeClr val="bg1"/>
                </a:solidFill>
                <a:latin typeface="GreekC"/>
                <a:cs typeface="GreekC"/>
              </a:rPr>
              <a:t> </a:t>
            </a:r>
            <a:r>
              <a:rPr lang="es-AR" sz="2000" b="1" dirty="0" smtClean="0">
                <a:solidFill>
                  <a:schemeClr val="bg1"/>
                </a:solidFill>
                <a:cs typeface="GreekC"/>
              </a:rPr>
              <a:t>=2 g/cm</a:t>
            </a:r>
            <a:r>
              <a:rPr lang="es-AR" sz="2000" b="1" dirty="0" smtClean="0">
                <a:solidFill>
                  <a:schemeClr val="bg1"/>
                </a:solidFill>
                <a:latin typeface="Cambria Math"/>
                <a:ea typeface="Cambria Math"/>
                <a:cs typeface="GreekC"/>
              </a:rPr>
              <a:t>³        </a:t>
            </a:r>
            <a:r>
              <a:rPr lang="es-AR" sz="2800" b="1" dirty="0" err="1" smtClean="0">
                <a:solidFill>
                  <a:schemeClr val="bg1"/>
                </a:solidFill>
                <a:latin typeface="GreekC"/>
                <a:cs typeface="GreekC"/>
              </a:rPr>
              <a:t>r</a:t>
            </a:r>
            <a:r>
              <a:rPr lang="es-AR" sz="1200" b="1" dirty="0" err="1" smtClean="0">
                <a:solidFill>
                  <a:schemeClr val="bg1"/>
                </a:solidFill>
                <a:latin typeface="GreekC"/>
                <a:cs typeface="GreekC"/>
              </a:rPr>
              <a:t>B</a:t>
            </a:r>
            <a:r>
              <a:rPr lang="es-AR" sz="2000" b="1" dirty="0" smtClean="0">
                <a:solidFill>
                  <a:schemeClr val="bg1"/>
                </a:solidFill>
                <a:latin typeface="GreekC"/>
                <a:cs typeface="GreekC"/>
              </a:rPr>
              <a:t> </a:t>
            </a:r>
            <a:r>
              <a:rPr lang="es-AR" sz="2000" b="1" dirty="0" smtClean="0">
                <a:solidFill>
                  <a:schemeClr val="bg1"/>
                </a:solidFill>
                <a:cs typeface="GreekC"/>
              </a:rPr>
              <a:t>=4 g/cm</a:t>
            </a:r>
            <a:r>
              <a:rPr lang="es-AR" sz="2000" b="1" dirty="0" smtClean="0">
                <a:solidFill>
                  <a:schemeClr val="bg1"/>
                </a:solidFill>
                <a:latin typeface="Cambria Math"/>
                <a:ea typeface="Cambria Math"/>
                <a:cs typeface="GreekC"/>
              </a:rPr>
              <a:t>³      </a:t>
            </a:r>
            <a:endParaRPr lang="es-AR" sz="2000" b="1" dirty="0">
              <a:solidFill>
                <a:schemeClr val="bg1"/>
              </a:solidFill>
            </a:endParaRPr>
          </a:p>
          <a:p>
            <a:r>
              <a:rPr lang="es-AR" sz="2000" b="1" dirty="0" smtClean="0">
                <a:solidFill>
                  <a:schemeClr val="bg1"/>
                </a:solidFill>
                <a:latin typeface="Cambria Math"/>
                <a:ea typeface="Cambria Math"/>
                <a:cs typeface="GreekC"/>
              </a:rPr>
              <a:t>  </a:t>
            </a:r>
            <a:endParaRPr lang="es-AR" sz="2000" b="1" dirty="0">
              <a:solidFill>
                <a:schemeClr val="bg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740230" y="1507721"/>
            <a:ext cx="886822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eriod"/>
            </a:pPr>
            <a:r>
              <a:rPr lang="es-AR" sz="20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Volúmenes </a:t>
            </a:r>
            <a:r>
              <a:rPr lang="es-AR" sz="20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iguales de A y de B tienen la misma masa.</a:t>
            </a:r>
          </a:p>
          <a:p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1146629" y="2946405"/>
            <a:ext cx="2764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 smtClean="0"/>
              <a:t>Si:  VA=VB= 2cm</a:t>
            </a:r>
            <a:r>
              <a:rPr lang="es-AR" sz="2000" dirty="0" smtClean="0">
                <a:latin typeface="Cambria Math"/>
                <a:ea typeface="Cambria Math"/>
              </a:rPr>
              <a:t>³</a:t>
            </a:r>
            <a:endParaRPr lang="es-AR" sz="2000" dirty="0"/>
          </a:p>
        </p:txBody>
      </p:sp>
      <p:sp>
        <p:nvSpPr>
          <p:cNvPr id="11" name="10 Rectángulo"/>
          <p:cNvSpPr/>
          <p:nvPr/>
        </p:nvSpPr>
        <p:spPr>
          <a:xfrm>
            <a:off x="616857" y="3391898"/>
            <a:ext cx="3207657" cy="7353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9 CuadroTexto"/>
          <p:cNvSpPr txBox="1"/>
          <p:nvPr/>
        </p:nvSpPr>
        <p:spPr>
          <a:xfrm>
            <a:off x="740230" y="3497948"/>
            <a:ext cx="27649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latin typeface="GreekC"/>
                <a:cs typeface="GreekC"/>
              </a:rPr>
              <a:t>r</a:t>
            </a:r>
            <a:r>
              <a:rPr lang="es-AR" sz="2000" b="1" dirty="0" smtClean="0">
                <a:latin typeface="GreekC"/>
                <a:cs typeface="GreekC"/>
              </a:rPr>
              <a:t> </a:t>
            </a:r>
            <a:r>
              <a:rPr lang="es-AR" sz="2000" b="1" dirty="0" smtClean="0">
                <a:cs typeface="GreekC"/>
              </a:rPr>
              <a:t>=m/V (g/cm</a:t>
            </a:r>
            <a:r>
              <a:rPr lang="es-AR" sz="2000" b="1" dirty="0" smtClean="0">
                <a:latin typeface="Cambria Math"/>
                <a:ea typeface="Cambria Math"/>
                <a:cs typeface="GreekC"/>
              </a:rPr>
              <a:t>³)</a:t>
            </a:r>
            <a:endParaRPr lang="es-AR" sz="20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4230915" y="3483433"/>
            <a:ext cx="7409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err="1" smtClean="0">
                <a:latin typeface="GreekC"/>
                <a:cs typeface="GreekC"/>
              </a:rPr>
              <a:t>r</a:t>
            </a:r>
            <a:r>
              <a:rPr lang="es-AR" sz="1400" b="1" dirty="0" err="1" smtClean="0">
                <a:latin typeface="GreekC"/>
                <a:cs typeface="GreekC"/>
              </a:rPr>
              <a:t>A</a:t>
            </a:r>
            <a:r>
              <a:rPr lang="es-AR" sz="2000" b="1" dirty="0" smtClean="0">
                <a:latin typeface="GreekC"/>
                <a:cs typeface="GreekC"/>
              </a:rPr>
              <a:t> </a:t>
            </a:r>
            <a:r>
              <a:rPr lang="es-AR" sz="2000" b="1" dirty="0" smtClean="0">
                <a:cs typeface="GreekC"/>
              </a:rPr>
              <a:t>= </a:t>
            </a:r>
            <a:r>
              <a:rPr lang="es-AR" sz="2000" b="1" u="sng" dirty="0" err="1" smtClean="0">
                <a:cs typeface="GreekC"/>
              </a:rPr>
              <a:t>mA</a:t>
            </a:r>
            <a:r>
              <a:rPr lang="es-AR" sz="2000" b="1" dirty="0" smtClean="0">
                <a:cs typeface="GreekC"/>
              </a:rPr>
              <a:t> ;  </a:t>
            </a:r>
            <a:r>
              <a:rPr lang="es-AR" sz="2000" b="1" dirty="0" err="1" smtClean="0">
                <a:cs typeface="GreekC"/>
              </a:rPr>
              <a:t>mA</a:t>
            </a:r>
            <a:r>
              <a:rPr lang="es-AR" sz="2000" b="1" dirty="0" smtClean="0">
                <a:cs typeface="GreekC"/>
              </a:rPr>
              <a:t>= </a:t>
            </a:r>
            <a:r>
              <a:rPr lang="es-AR" sz="2800" b="1" dirty="0" err="1" smtClean="0">
                <a:latin typeface="GreekC"/>
                <a:cs typeface="GreekC"/>
              </a:rPr>
              <a:t>r</a:t>
            </a:r>
            <a:r>
              <a:rPr lang="es-AR" sz="1100" b="1" dirty="0" err="1" smtClean="0">
                <a:latin typeface="GreekC"/>
                <a:cs typeface="GreekC"/>
              </a:rPr>
              <a:t>A</a:t>
            </a:r>
            <a:r>
              <a:rPr lang="es-AR" sz="2000" b="1" dirty="0" smtClean="0">
                <a:cs typeface="GreekC"/>
              </a:rPr>
              <a:t> x VA  ; </a:t>
            </a:r>
            <a:r>
              <a:rPr lang="es-AR" sz="2000" b="1" dirty="0" err="1" smtClean="0">
                <a:cs typeface="GreekC"/>
              </a:rPr>
              <a:t>mA</a:t>
            </a:r>
            <a:r>
              <a:rPr lang="es-AR" sz="2000" b="1" dirty="0" smtClean="0">
                <a:cs typeface="GreekC"/>
              </a:rPr>
              <a:t>= 2 g/cm</a:t>
            </a:r>
            <a:r>
              <a:rPr lang="es-AR" sz="2000" b="1" dirty="0" smtClean="0">
                <a:latin typeface="Cambria Math"/>
                <a:ea typeface="Cambria Math"/>
                <a:cs typeface="GreekC"/>
              </a:rPr>
              <a:t>³ </a:t>
            </a:r>
            <a:r>
              <a:rPr lang="es-AR" sz="2000" b="1" dirty="0" smtClean="0">
                <a:ea typeface="Cambria Math"/>
                <a:cs typeface="GreekC"/>
              </a:rPr>
              <a:t>x 2cm</a:t>
            </a:r>
            <a:r>
              <a:rPr lang="es-AR" sz="2000" b="1" dirty="0" smtClean="0">
                <a:latin typeface="Cambria Math"/>
                <a:ea typeface="Cambria Math"/>
                <a:cs typeface="GreekC"/>
              </a:rPr>
              <a:t>³</a:t>
            </a:r>
          </a:p>
          <a:p>
            <a:r>
              <a:rPr lang="es-AR" sz="2000" b="1" dirty="0">
                <a:latin typeface="Cambria Math"/>
                <a:ea typeface="Cambria Math"/>
                <a:cs typeface="GreekC"/>
              </a:rPr>
              <a:t> </a:t>
            </a:r>
            <a:r>
              <a:rPr lang="es-AR" sz="2000" b="1" dirty="0" smtClean="0">
                <a:latin typeface="Cambria Math"/>
                <a:ea typeface="Cambria Math"/>
                <a:cs typeface="GreekC"/>
              </a:rPr>
              <a:t>              </a:t>
            </a:r>
            <a:r>
              <a:rPr lang="es-AR" sz="2000" b="1" dirty="0" smtClean="0">
                <a:ea typeface="Cambria Math"/>
                <a:cs typeface="GreekC"/>
              </a:rPr>
              <a:t>VA </a:t>
            </a:r>
            <a:r>
              <a:rPr lang="es-AR" sz="2000" b="1" dirty="0" smtClean="0">
                <a:latin typeface="Cambria Math"/>
                <a:ea typeface="Cambria Math"/>
                <a:cs typeface="GreekC"/>
              </a:rPr>
              <a:t>                 </a:t>
            </a:r>
            <a:r>
              <a:rPr lang="es-AR" sz="2000" b="1" dirty="0" smtClean="0">
                <a:ea typeface="Cambria Math"/>
                <a:cs typeface="GreekC"/>
              </a:rPr>
              <a:t>              </a:t>
            </a:r>
            <a:endParaRPr lang="es-AR" sz="20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4230915" y="4811590"/>
            <a:ext cx="7409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err="1" smtClean="0">
                <a:latin typeface="GreekC"/>
                <a:cs typeface="GreekC"/>
              </a:rPr>
              <a:t>r</a:t>
            </a:r>
            <a:r>
              <a:rPr lang="es-AR" sz="1400" b="1" dirty="0" err="1">
                <a:latin typeface="GreekC"/>
                <a:cs typeface="GreekC"/>
              </a:rPr>
              <a:t>B</a:t>
            </a:r>
            <a:r>
              <a:rPr lang="es-AR" sz="2000" b="1" dirty="0" smtClean="0">
                <a:latin typeface="GreekC"/>
                <a:cs typeface="GreekC"/>
              </a:rPr>
              <a:t> </a:t>
            </a:r>
            <a:r>
              <a:rPr lang="es-AR" sz="2000" b="1" dirty="0" smtClean="0">
                <a:cs typeface="GreekC"/>
              </a:rPr>
              <a:t>= </a:t>
            </a:r>
            <a:r>
              <a:rPr lang="es-AR" sz="2000" b="1" u="sng" dirty="0" err="1" smtClean="0">
                <a:cs typeface="GreekC"/>
              </a:rPr>
              <a:t>mB</a:t>
            </a:r>
            <a:r>
              <a:rPr lang="es-AR" sz="2000" b="1" dirty="0" smtClean="0">
                <a:cs typeface="GreekC"/>
              </a:rPr>
              <a:t> ;  </a:t>
            </a:r>
            <a:r>
              <a:rPr lang="es-AR" sz="2000" b="1" dirty="0" err="1" smtClean="0">
                <a:cs typeface="GreekC"/>
              </a:rPr>
              <a:t>mB</a:t>
            </a:r>
            <a:r>
              <a:rPr lang="es-AR" sz="2000" b="1" dirty="0" smtClean="0">
                <a:cs typeface="GreekC"/>
              </a:rPr>
              <a:t>= </a:t>
            </a:r>
            <a:r>
              <a:rPr lang="es-AR" sz="2800" b="1" dirty="0" err="1" smtClean="0">
                <a:latin typeface="GreekC"/>
                <a:cs typeface="GreekC"/>
              </a:rPr>
              <a:t>r</a:t>
            </a:r>
            <a:r>
              <a:rPr lang="es-AR" sz="1100" b="1" dirty="0" err="1">
                <a:latin typeface="GreekC"/>
                <a:cs typeface="GreekC"/>
              </a:rPr>
              <a:t>B</a:t>
            </a:r>
            <a:r>
              <a:rPr lang="es-AR" sz="2000" b="1" dirty="0" smtClean="0">
                <a:cs typeface="GreekC"/>
              </a:rPr>
              <a:t> x VB  ; </a:t>
            </a:r>
            <a:r>
              <a:rPr lang="es-AR" sz="2000" b="1" dirty="0" err="1" smtClean="0">
                <a:cs typeface="GreekC"/>
              </a:rPr>
              <a:t>mB</a:t>
            </a:r>
            <a:r>
              <a:rPr lang="es-AR" sz="2000" b="1" dirty="0" smtClean="0">
                <a:cs typeface="GreekC"/>
              </a:rPr>
              <a:t>= 4 g/cm</a:t>
            </a:r>
            <a:r>
              <a:rPr lang="es-AR" sz="2000" b="1" dirty="0" smtClean="0">
                <a:latin typeface="Cambria Math"/>
                <a:ea typeface="Cambria Math"/>
                <a:cs typeface="GreekC"/>
              </a:rPr>
              <a:t>³ </a:t>
            </a:r>
            <a:r>
              <a:rPr lang="es-AR" sz="2000" b="1" dirty="0" smtClean="0">
                <a:ea typeface="Cambria Math"/>
                <a:cs typeface="GreekC"/>
              </a:rPr>
              <a:t>x 2cm</a:t>
            </a:r>
            <a:r>
              <a:rPr lang="es-AR" sz="2000" b="1" dirty="0" smtClean="0">
                <a:latin typeface="Cambria Math"/>
                <a:ea typeface="Cambria Math"/>
                <a:cs typeface="GreekC"/>
              </a:rPr>
              <a:t>³</a:t>
            </a:r>
          </a:p>
          <a:p>
            <a:r>
              <a:rPr lang="es-AR" sz="2000" b="1" dirty="0">
                <a:latin typeface="Cambria Math"/>
                <a:ea typeface="Cambria Math"/>
                <a:cs typeface="GreekC"/>
              </a:rPr>
              <a:t> </a:t>
            </a:r>
            <a:r>
              <a:rPr lang="es-AR" sz="2000" b="1" dirty="0" smtClean="0">
                <a:latin typeface="Cambria Math"/>
                <a:ea typeface="Cambria Math"/>
                <a:cs typeface="GreekC"/>
              </a:rPr>
              <a:t>              </a:t>
            </a:r>
            <a:r>
              <a:rPr lang="es-AR" sz="2000" b="1" dirty="0" smtClean="0">
                <a:ea typeface="Cambria Math"/>
                <a:cs typeface="GreekC"/>
              </a:rPr>
              <a:t>VB </a:t>
            </a:r>
            <a:r>
              <a:rPr lang="es-AR" sz="2000" b="1" dirty="0" smtClean="0">
                <a:latin typeface="Cambria Math"/>
                <a:ea typeface="Cambria Math"/>
                <a:cs typeface="GreekC"/>
              </a:rPr>
              <a:t>                 </a:t>
            </a:r>
            <a:r>
              <a:rPr lang="es-AR" sz="2000" b="1" dirty="0" smtClean="0">
                <a:ea typeface="Cambria Math"/>
                <a:cs typeface="GreekC"/>
              </a:rPr>
              <a:t>              </a:t>
            </a:r>
            <a:endParaRPr lang="es-AR" sz="20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4230915" y="4314430"/>
            <a:ext cx="74095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  <a:cs typeface="GreekC"/>
              </a:rPr>
              <a:t>mA</a:t>
            </a:r>
            <a:r>
              <a:rPr lang="es-AR" sz="2000" b="1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GreekC"/>
              </a:rPr>
              <a:t>= 4 g</a:t>
            </a:r>
            <a:endParaRPr lang="es-AR" sz="2000" b="1" dirty="0" smtClean="0">
              <a:solidFill>
                <a:schemeClr val="tx2">
                  <a:lumMod val="40000"/>
                  <a:lumOff val="60000"/>
                </a:schemeClr>
              </a:solidFill>
              <a:latin typeface="Cambria Math"/>
              <a:ea typeface="Cambria Math"/>
              <a:cs typeface="GreekC"/>
            </a:endParaRPr>
          </a:p>
          <a:p>
            <a:r>
              <a:rPr lang="es-AR" sz="2000" b="1" dirty="0">
                <a:latin typeface="Cambria Math"/>
                <a:ea typeface="Cambria Math"/>
                <a:cs typeface="GreekC"/>
              </a:rPr>
              <a:t> </a:t>
            </a:r>
            <a:r>
              <a:rPr lang="es-AR" sz="2000" b="1" dirty="0" smtClean="0">
                <a:latin typeface="Cambria Math"/>
                <a:ea typeface="Cambria Math"/>
                <a:cs typeface="GreekC"/>
              </a:rPr>
              <a:t>                 </a:t>
            </a:r>
            <a:r>
              <a:rPr lang="es-AR" sz="2000" b="1" dirty="0" smtClean="0">
                <a:ea typeface="Cambria Math"/>
                <a:cs typeface="GreekC"/>
              </a:rPr>
              <a:t>              </a:t>
            </a:r>
            <a:endParaRPr lang="es-AR" sz="20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4267198" y="5642587"/>
            <a:ext cx="74095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  <a:cs typeface="GreekC"/>
              </a:rPr>
              <a:t>mB</a:t>
            </a:r>
            <a:r>
              <a:rPr lang="es-AR" sz="2000" b="1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GreekC"/>
              </a:rPr>
              <a:t>= 8 g</a:t>
            </a:r>
            <a:endParaRPr lang="es-AR" sz="2000" b="1" dirty="0" smtClean="0">
              <a:solidFill>
                <a:schemeClr val="tx2">
                  <a:lumMod val="40000"/>
                  <a:lumOff val="60000"/>
                </a:schemeClr>
              </a:solidFill>
              <a:latin typeface="Cambria Math"/>
              <a:ea typeface="Cambria Math"/>
              <a:cs typeface="GreekC"/>
            </a:endParaRPr>
          </a:p>
          <a:p>
            <a:r>
              <a:rPr lang="es-AR" sz="2000" b="1" dirty="0">
                <a:latin typeface="Cambria Math"/>
                <a:ea typeface="Cambria Math"/>
                <a:cs typeface="GreekC"/>
              </a:rPr>
              <a:t> </a:t>
            </a:r>
            <a:r>
              <a:rPr lang="es-AR" sz="2000" b="1" dirty="0" smtClean="0">
                <a:latin typeface="Cambria Math"/>
                <a:ea typeface="Cambria Math"/>
                <a:cs typeface="GreekC"/>
              </a:rPr>
              <a:t>                 </a:t>
            </a:r>
            <a:r>
              <a:rPr lang="es-AR" sz="2000" b="1" dirty="0" smtClean="0">
                <a:ea typeface="Cambria Math"/>
                <a:cs typeface="GreekC"/>
              </a:rPr>
              <a:t>              </a:t>
            </a:r>
            <a:endParaRPr lang="es-AR" sz="2000" dirty="0"/>
          </a:p>
        </p:txBody>
      </p:sp>
      <p:sp>
        <p:nvSpPr>
          <p:cNvPr id="17" name="Título 2">
            <a:extLst>
              <a:ext uri="{FF2B5EF4-FFF2-40B4-BE49-F238E27FC236}">
                <a16:creationId xmlns:a16="http://schemas.microsoft.com/office/drawing/2014/main" id="{9D5C868A-8076-4CB0-8929-F51D4E4F404D}"/>
              </a:ext>
            </a:extLst>
          </p:cNvPr>
          <p:cNvSpPr txBox="1">
            <a:spLocks/>
          </p:cNvSpPr>
          <p:nvPr/>
        </p:nvSpPr>
        <p:spPr>
          <a:xfrm>
            <a:off x="7721601" y="1514727"/>
            <a:ext cx="2960913" cy="7521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AR" sz="3600" b="1" dirty="0">
                <a:solidFill>
                  <a:srgbClr val="FF0000"/>
                </a:solidFill>
              </a:rPr>
              <a:t>FALSO</a:t>
            </a:r>
            <a:endParaRPr lang="es-AR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92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2" grpId="0"/>
      <p:bldP spid="3" grpId="0"/>
      <p:bldP spid="11" grpId="0" animBg="1"/>
      <p:bldP spid="10" grpId="0"/>
      <p:bldP spid="13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90284" y="177416"/>
            <a:ext cx="1092925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AR" dirty="0"/>
          </a:p>
          <a:p>
            <a:r>
              <a:rPr lang="es-AR" b="1" dirty="0"/>
              <a:t>3. Una varilla de metal mide 1 m. Si se aumenta la temperatura de la varilla en 1ºC, la varilla mide</a:t>
            </a:r>
          </a:p>
          <a:p>
            <a:r>
              <a:rPr lang="es-AR" b="1" dirty="0"/>
              <a:t>1,00005 m.  Entonces ,  su coeficiente de dilatación es: </a:t>
            </a:r>
            <a:endParaRPr lang="es-AR" b="1" dirty="0" smtClean="0"/>
          </a:p>
          <a:p>
            <a:r>
              <a:rPr lang="es-AR" b="1" dirty="0" smtClean="0"/>
              <a:t>a)1,00005 </a:t>
            </a:r>
            <a:r>
              <a:rPr lang="es-AR" b="1" dirty="0"/>
              <a:t>1/</a:t>
            </a:r>
            <a:r>
              <a:rPr lang="es-AR" b="1" dirty="0" err="1"/>
              <a:t>ºC</a:t>
            </a:r>
            <a:r>
              <a:rPr lang="es-AR" b="1" dirty="0"/>
              <a:t> </a:t>
            </a:r>
            <a:endParaRPr lang="es-AR" b="1" dirty="0" smtClean="0"/>
          </a:p>
          <a:p>
            <a:r>
              <a:rPr lang="es-AR" b="1" dirty="0" smtClean="0"/>
              <a:t>b)1,05 </a:t>
            </a:r>
            <a:r>
              <a:rPr lang="es-AR" b="1" dirty="0"/>
              <a:t>1/</a:t>
            </a:r>
            <a:r>
              <a:rPr lang="es-AR" b="1" dirty="0" err="1"/>
              <a:t>ºC</a:t>
            </a:r>
            <a:endParaRPr lang="es-AR" b="1" dirty="0"/>
          </a:p>
          <a:p>
            <a:r>
              <a:rPr lang="es-AR" b="1" dirty="0" smtClean="0"/>
              <a:t>c)0,00005 1/</a:t>
            </a:r>
            <a:r>
              <a:rPr lang="es-AR" b="1" dirty="0" err="1" smtClean="0"/>
              <a:t>ºC</a:t>
            </a:r>
            <a:r>
              <a:rPr lang="es-AR" b="1" dirty="0" smtClean="0"/>
              <a:t> </a:t>
            </a:r>
            <a:endParaRPr lang="es-AR" b="1" dirty="0"/>
          </a:p>
          <a:p>
            <a:r>
              <a:rPr lang="es-AR" b="1" dirty="0"/>
              <a:t>(Grafica, fundamenta y resuelve):</a:t>
            </a:r>
          </a:p>
          <a:p>
            <a:endParaRPr lang="es-AR" b="1" dirty="0"/>
          </a:p>
          <a:p>
            <a:endParaRPr lang="es-AR" dirty="0"/>
          </a:p>
        </p:txBody>
      </p:sp>
      <p:sp>
        <p:nvSpPr>
          <p:cNvPr id="5" name="4 Rectángulo"/>
          <p:cNvSpPr/>
          <p:nvPr/>
        </p:nvSpPr>
        <p:spPr>
          <a:xfrm>
            <a:off x="428173" y="2395079"/>
            <a:ext cx="6277427" cy="7353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CuadroTexto"/>
          <p:cNvSpPr txBox="1"/>
          <p:nvPr/>
        </p:nvSpPr>
        <p:spPr>
          <a:xfrm>
            <a:off x="602344" y="2548262"/>
            <a:ext cx="6335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err="1" smtClean="0">
                <a:solidFill>
                  <a:schemeClr val="bg1"/>
                </a:solidFill>
                <a:latin typeface="+mj-lt"/>
              </a:rPr>
              <a:t>lf</a:t>
            </a:r>
            <a:r>
              <a:rPr lang="es-AR" sz="2800" b="1" dirty="0" smtClean="0">
                <a:solidFill>
                  <a:schemeClr val="bg1"/>
                </a:solidFill>
                <a:latin typeface="+mj-lt"/>
              </a:rPr>
              <a:t>=li (1+</a:t>
            </a:r>
            <a:r>
              <a:rPr lang="es-AR" sz="2800" b="1" dirty="0" smtClean="0">
                <a:solidFill>
                  <a:schemeClr val="bg1"/>
                </a:solidFill>
                <a:latin typeface="GreekC"/>
                <a:cs typeface="GreekC"/>
              </a:rPr>
              <a:t>l.</a:t>
            </a:r>
            <a:r>
              <a:rPr lang="el-GR" sz="2800" b="1" dirty="0" smtClean="0">
                <a:solidFill>
                  <a:schemeClr val="bg1"/>
                </a:solidFill>
                <a:latin typeface="GreekC"/>
                <a:cs typeface="GreekC"/>
              </a:rPr>
              <a:t>Δ</a:t>
            </a:r>
            <a:r>
              <a:rPr lang="es-AR" sz="2800" b="1" dirty="0" smtClean="0">
                <a:solidFill>
                  <a:schemeClr val="bg1"/>
                </a:solidFill>
                <a:cs typeface="GreekC"/>
              </a:rPr>
              <a:t>t</a:t>
            </a:r>
            <a:r>
              <a:rPr lang="es-AR" sz="2800" b="1" dirty="0" smtClean="0">
                <a:solidFill>
                  <a:schemeClr val="bg1"/>
                </a:solidFill>
                <a:latin typeface="GreekC"/>
                <a:cs typeface="GreekC"/>
              </a:rPr>
              <a:t>) </a:t>
            </a:r>
            <a:r>
              <a:rPr lang="es-AR" sz="2800" b="1" dirty="0" smtClean="0">
                <a:solidFill>
                  <a:schemeClr val="bg1"/>
                </a:solidFill>
                <a:cs typeface="GreekC"/>
              </a:rPr>
              <a:t>Dilatación</a:t>
            </a:r>
            <a:r>
              <a:rPr lang="es-AR" sz="2800" b="1" dirty="0" smtClean="0">
                <a:solidFill>
                  <a:schemeClr val="bg1"/>
                </a:solidFill>
                <a:latin typeface="GreekC"/>
                <a:cs typeface="GreekC"/>
              </a:rPr>
              <a:t> </a:t>
            </a:r>
            <a:r>
              <a:rPr lang="es-AR" sz="2800" b="1" dirty="0" smtClean="0">
                <a:solidFill>
                  <a:schemeClr val="bg1"/>
                </a:solidFill>
                <a:cs typeface="GreekC"/>
              </a:rPr>
              <a:t>LINEAL</a:t>
            </a:r>
            <a:endParaRPr lang="es-AR" sz="2800" b="1" dirty="0">
              <a:solidFill>
                <a:schemeClr val="bg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42690" y="3483429"/>
            <a:ext cx="3935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 smtClean="0"/>
              <a:t>1,00005m= 1m </a:t>
            </a:r>
            <a:r>
              <a:rPr lang="es-AR" sz="2400" b="1" dirty="0"/>
              <a:t>(</a:t>
            </a:r>
            <a:r>
              <a:rPr lang="es-AR" sz="2400" b="1" dirty="0" smtClean="0"/>
              <a:t>1+</a:t>
            </a:r>
            <a:r>
              <a:rPr lang="es-AR" sz="2400" b="1" dirty="0" smtClean="0">
                <a:latin typeface="GreekC"/>
                <a:cs typeface="GreekC"/>
              </a:rPr>
              <a:t>l</a:t>
            </a:r>
            <a:r>
              <a:rPr lang="es-AR" sz="2400" b="1" dirty="0" smtClean="0">
                <a:cs typeface="GreekC"/>
              </a:rPr>
              <a:t>x</a:t>
            </a:r>
            <a:r>
              <a:rPr lang="es-AR" sz="2400" b="1" dirty="0" smtClean="0">
                <a:latin typeface="GreekC"/>
                <a:cs typeface="GreekC"/>
              </a:rPr>
              <a:t>1</a:t>
            </a:r>
            <a:r>
              <a:rPr lang="es-AR" sz="2400" b="1" dirty="0" smtClean="0">
                <a:ea typeface="Cambria Math"/>
                <a:cs typeface="GreekC"/>
              </a:rPr>
              <a:t>ºC</a:t>
            </a:r>
            <a:r>
              <a:rPr lang="es-AR" sz="2400" b="1" dirty="0" smtClean="0">
                <a:latin typeface="GreekC"/>
                <a:cs typeface="GreekC"/>
              </a:rPr>
              <a:t>)</a:t>
            </a:r>
            <a:endParaRPr lang="es-AR" sz="2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442690" y="4213608"/>
            <a:ext cx="31470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u="sng" dirty="0" smtClean="0"/>
              <a:t>1,00005m</a:t>
            </a:r>
            <a:r>
              <a:rPr lang="es-AR" sz="2400" b="1" dirty="0" smtClean="0"/>
              <a:t>= 1+</a:t>
            </a:r>
            <a:r>
              <a:rPr lang="es-AR" sz="2400" b="1" dirty="0" smtClean="0">
                <a:latin typeface="GreekC"/>
                <a:cs typeface="GreekC"/>
              </a:rPr>
              <a:t>l</a:t>
            </a:r>
            <a:r>
              <a:rPr lang="es-AR" sz="2400" b="1" dirty="0" smtClean="0">
                <a:cs typeface="GreekC"/>
              </a:rPr>
              <a:t>x</a:t>
            </a:r>
            <a:r>
              <a:rPr lang="es-AR" sz="2400" b="1" dirty="0" smtClean="0">
                <a:latin typeface="GreekC"/>
                <a:cs typeface="GreekC"/>
              </a:rPr>
              <a:t>1</a:t>
            </a:r>
            <a:r>
              <a:rPr lang="es-AR" sz="2400" b="1" dirty="0" smtClean="0">
                <a:ea typeface="Cambria Math"/>
                <a:cs typeface="GreekC"/>
              </a:rPr>
              <a:t>ºC</a:t>
            </a:r>
            <a:endParaRPr lang="es-AR" sz="2400" b="1" dirty="0">
              <a:latin typeface="GreekC"/>
              <a:cs typeface="GreekC"/>
            </a:endParaRPr>
          </a:p>
          <a:p>
            <a:r>
              <a:rPr lang="es-AR" sz="2400" b="1" dirty="0" smtClean="0">
                <a:latin typeface="GreekC"/>
                <a:cs typeface="GreekC"/>
              </a:rPr>
              <a:t>  </a:t>
            </a:r>
            <a:r>
              <a:rPr lang="es-AR" sz="2400" b="1" dirty="0" smtClean="0">
                <a:cs typeface="GreekC"/>
              </a:rPr>
              <a:t>1m</a:t>
            </a:r>
            <a:endParaRPr lang="es-AR" sz="2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442690" y="5294922"/>
            <a:ext cx="32399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u="sng" dirty="0" smtClean="0"/>
              <a:t>1,00005m </a:t>
            </a:r>
            <a:r>
              <a:rPr lang="es-AR" sz="2400" b="1" dirty="0" smtClean="0"/>
              <a:t>- 1= </a:t>
            </a:r>
            <a:r>
              <a:rPr lang="es-AR" sz="2400" b="1" dirty="0" smtClean="0">
                <a:latin typeface="GreekC"/>
                <a:cs typeface="GreekC"/>
              </a:rPr>
              <a:t>l</a:t>
            </a:r>
            <a:r>
              <a:rPr lang="es-AR" sz="2400" b="1" dirty="0" smtClean="0">
                <a:cs typeface="GreekC"/>
              </a:rPr>
              <a:t>x</a:t>
            </a:r>
            <a:r>
              <a:rPr lang="es-AR" sz="2400" b="1" dirty="0" smtClean="0">
                <a:latin typeface="GreekC"/>
                <a:cs typeface="GreekC"/>
              </a:rPr>
              <a:t>1</a:t>
            </a:r>
            <a:r>
              <a:rPr lang="es-AR" sz="2400" b="1" dirty="0" smtClean="0">
                <a:ea typeface="Cambria Math"/>
                <a:cs typeface="GreekC"/>
              </a:rPr>
              <a:t>ºC</a:t>
            </a:r>
            <a:endParaRPr lang="es-AR" sz="2400" b="1" dirty="0">
              <a:latin typeface="GreekC"/>
              <a:cs typeface="GreekC"/>
            </a:endParaRPr>
          </a:p>
          <a:p>
            <a:r>
              <a:rPr lang="es-AR" sz="2400" b="1" dirty="0" smtClean="0">
                <a:latin typeface="GreekC"/>
                <a:cs typeface="GreekC"/>
              </a:rPr>
              <a:t>  </a:t>
            </a:r>
            <a:r>
              <a:rPr lang="es-AR" sz="2400" b="1" dirty="0" smtClean="0">
                <a:cs typeface="GreekC"/>
              </a:rPr>
              <a:t>1m</a:t>
            </a:r>
            <a:endParaRPr lang="es-AR" sz="2400" dirty="0"/>
          </a:p>
        </p:txBody>
      </p:sp>
      <p:sp>
        <p:nvSpPr>
          <p:cNvPr id="9" name="8 CuadroTexto"/>
          <p:cNvSpPr txBox="1"/>
          <p:nvPr/>
        </p:nvSpPr>
        <p:spPr>
          <a:xfrm>
            <a:off x="4378383" y="5294921"/>
            <a:ext cx="18790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u="sng" dirty="0" smtClean="0"/>
              <a:t>0,00005 </a:t>
            </a:r>
            <a:r>
              <a:rPr lang="es-AR" sz="2400" b="1" dirty="0" smtClean="0"/>
              <a:t>= </a:t>
            </a:r>
            <a:r>
              <a:rPr lang="es-AR" sz="2400" b="1" dirty="0" smtClean="0">
                <a:latin typeface="GreekC"/>
                <a:cs typeface="GreekC"/>
              </a:rPr>
              <a:t>l</a:t>
            </a:r>
            <a:endParaRPr lang="es-AR" sz="2400" b="1" dirty="0">
              <a:latin typeface="GreekC"/>
              <a:cs typeface="GreekC"/>
            </a:endParaRPr>
          </a:p>
          <a:p>
            <a:r>
              <a:rPr lang="es-AR" sz="2400" b="1" dirty="0" smtClean="0">
                <a:latin typeface="GreekC"/>
                <a:cs typeface="GreekC"/>
              </a:rPr>
              <a:t> </a:t>
            </a:r>
            <a:r>
              <a:rPr lang="es-AR" sz="2400" b="1" dirty="0" err="1" smtClean="0">
                <a:ea typeface="Cambria Math"/>
                <a:cs typeface="GreekC"/>
              </a:rPr>
              <a:t>ºC</a:t>
            </a:r>
            <a:endParaRPr lang="es-AR" sz="2400" b="1" dirty="0">
              <a:latin typeface="GreekC"/>
              <a:cs typeface="GreekC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90284" y="1582057"/>
            <a:ext cx="2120252" cy="319314"/>
          </a:xfrm>
          <a:prstGeom prst="rect">
            <a:avLst/>
          </a:prstGeom>
          <a:noFill/>
          <a:ln w="571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5770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3" grpId="0"/>
      <p:bldP spid="7" grpId="0"/>
      <p:bldP spid="8" grpId="0"/>
      <p:bldP spid="9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95086" y="303909"/>
            <a:ext cx="79175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/>
              <a:t> </a:t>
            </a:r>
          </a:p>
          <a:p>
            <a:endParaRPr lang="es-AR" dirty="0"/>
          </a:p>
          <a:p>
            <a:r>
              <a:rPr lang="es-AR" b="1" dirty="0"/>
              <a:t>4. Decir si las siguientes afirmaciones son verdaderas (V) o falsas (F): 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740230" y="1507721"/>
            <a:ext cx="8868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a</a:t>
            </a:r>
            <a:r>
              <a:rPr lang="es-AR" sz="2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 </a:t>
            </a:r>
            <a:r>
              <a:rPr lang="es-AR" sz="20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La </a:t>
            </a:r>
            <a:r>
              <a:rPr lang="es-AR" sz="20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evaporación se produce aunque el líquido no hierva. </a:t>
            </a:r>
            <a:endParaRPr lang="es-AR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Título 2">
            <a:extLst>
              <a:ext uri="{FF2B5EF4-FFF2-40B4-BE49-F238E27FC236}">
                <a16:creationId xmlns:a16="http://schemas.microsoft.com/office/drawing/2014/main" id="{9D5C868A-8076-4CB0-8929-F51D4E4F404D}"/>
              </a:ext>
            </a:extLst>
          </p:cNvPr>
          <p:cNvSpPr txBox="1">
            <a:spLocks/>
          </p:cNvSpPr>
          <p:nvPr/>
        </p:nvSpPr>
        <p:spPr>
          <a:xfrm>
            <a:off x="8258625" y="1404274"/>
            <a:ext cx="3802742" cy="7521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AR" sz="3600" b="1" dirty="0">
                <a:solidFill>
                  <a:srgbClr val="92D050"/>
                </a:solidFill>
              </a:rPr>
              <a:t>V</a:t>
            </a:r>
            <a:r>
              <a:rPr lang="es-AR" sz="3600" b="1" dirty="0" smtClean="0">
                <a:solidFill>
                  <a:srgbClr val="92D050"/>
                </a:solidFill>
              </a:rPr>
              <a:t>ERDADERO</a:t>
            </a:r>
            <a:endParaRPr lang="es-AR" sz="3600" dirty="0">
              <a:solidFill>
                <a:srgbClr val="92D05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54740" y="2240694"/>
            <a:ext cx="8868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b. </a:t>
            </a:r>
            <a:r>
              <a:rPr lang="es-AR" sz="20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La </a:t>
            </a:r>
            <a:r>
              <a:rPr lang="es-AR" sz="20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ebullición hace que se evaporen solamente las moléculas de la </a:t>
            </a:r>
            <a:r>
              <a:rPr lang="es-AR" sz="20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  superficie </a:t>
            </a:r>
            <a:r>
              <a:rPr lang="es-AR" sz="20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del líquido. </a:t>
            </a:r>
            <a:endParaRPr lang="es-AR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Título 2">
            <a:extLst>
              <a:ext uri="{FF2B5EF4-FFF2-40B4-BE49-F238E27FC236}">
                <a16:creationId xmlns:a16="http://schemas.microsoft.com/office/drawing/2014/main" id="{9D5C868A-8076-4CB0-8929-F51D4E4F404D}"/>
              </a:ext>
            </a:extLst>
          </p:cNvPr>
          <p:cNvSpPr txBox="1">
            <a:spLocks/>
          </p:cNvSpPr>
          <p:nvPr/>
        </p:nvSpPr>
        <p:spPr>
          <a:xfrm>
            <a:off x="9013371" y="2156417"/>
            <a:ext cx="2982686" cy="7521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AR" sz="3600" b="1" dirty="0" smtClean="0">
                <a:solidFill>
                  <a:srgbClr val="FF0000"/>
                </a:solidFill>
              </a:rPr>
              <a:t>FALSO</a:t>
            </a:r>
            <a:endParaRPr lang="es-AR" sz="3600" dirty="0">
              <a:solidFill>
                <a:srgbClr val="FF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54740" y="3438123"/>
            <a:ext cx="8868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c.</a:t>
            </a:r>
            <a:r>
              <a:rPr lang="es-AR" sz="2000" dirty="0" smtClean="0"/>
              <a:t> </a:t>
            </a:r>
            <a:r>
              <a:rPr lang="es-AR" sz="20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La ebullición se produce, para cualquier líquido, siempre a 100 </a:t>
            </a:r>
            <a:r>
              <a:rPr lang="es-AR" sz="2000" b="1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ºC</a:t>
            </a:r>
            <a:r>
              <a:rPr lang="es-AR" sz="20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. </a:t>
            </a:r>
            <a:endParaRPr lang="es-AR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Título 2">
            <a:extLst>
              <a:ext uri="{FF2B5EF4-FFF2-40B4-BE49-F238E27FC236}">
                <a16:creationId xmlns:a16="http://schemas.microsoft.com/office/drawing/2014/main" id="{9D5C868A-8076-4CB0-8929-F51D4E4F404D}"/>
              </a:ext>
            </a:extLst>
          </p:cNvPr>
          <p:cNvSpPr txBox="1">
            <a:spLocks/>
          </p:cNvSpPr>
          <p:nvPr/>
        </p:nvSpPr>
        <p:spPr>
          <a:xfrm>
            <a:off x="9013371" y="3353846"/>
            <a:ext cx="2982686" cy="7521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AR" sz="3600" b="1" dirty="0" smtClean="0">
                <a:solidFill>
                  <a:srgbClr val="FF0000"/>
                </a:solidFill>
              </a:rPr>
              <a:t>FALSO</a:t>
            </a:r>
            <a:endParaRPr lang="es-AR" sz="3600" dirty="0">
              <a:solidFill>
                <a:srgbClr val="FF000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54740" y="4258389"/>
            <a:ext cx="8868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d</a:t>
            </a:r>
            <a:r>
              <a:rPr lang="es-AR" sz="2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</a:t>
            </a:r>
            <a:r>
              <a:rPr lang="es-AR" sz="2000" dirty="0" smtClean="0"/>
              <a:t> </a:t>
            </a:r>
            <a:r>
              <a:rPr lang="es-AR" sz="2000" dirty="0"/>
              <a:t>- </a:t>
            </a:r>
            <a:r>
              <a:rPr lang="es-AR" sz="20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La evaporación es un proceso rápido. </a:t>
            </a:r>
            <a:endParaRPr lang="es-AR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Título 2">
            <a:extLst>
              <a:ext uri="{FF2B5EF4-FFF2-40B4-BE49-F238E27FC236}">
                <a16:creationId xmlns:a16="http://schemas.microsoft.com/office/drawing/2014/main" id="{9D5C868A-8076-4CB0-8929-F51D4E4F404D}"/>
              </a:ext>
            </a:extLst>
          </p:cNvPr>
          <p:cNvSpPr txBox="1">
            <a:spLocks/>
          </p:cNvSpPr>
          <p:nvPr/>
        </p:nvSpPr>
        <p:spPr>
          <a:xfrm>
            <a:off x="9013371" y="4174112"/>
            <a:ext cx="2982686" cy="7521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AR" sz="3600" b="1" dirty="0" smtClean="0">
                <a:solidFill>
                  <a:srgbClr val="FF0000"/>
                </a:solidFill>
              </a:rPr>
              <a:t>FALSO</a:t>
            </a:r>
            <a:endParaRPr lang="es-AR" sz="3600" dirty="0">
              <a:solidFill>
                <a:srgbClr val="FF0000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740230" y="5126060"/>
            <a:ext cx="8868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e.</a:t>
            </a:r>
            <a:r>
              <a:rPr lang="es-AR" sz="2000" dirty="0" smtClean="0"/>
              <a:t> </a:t>
            </a:r>
            <a:r>
              <a:rPr lang="es-AR" sz="2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- </a:t>
            </a:r>
            <a:r>
              <a:rPr lang="es-AR" sz="20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Durante la ebullición, la temperatura del líquido se mantiene constante. </a:t>
            </a:r>
            <a:endParaRPr lang="es-AR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Título 2">
            <a:extLst>
              <a:ext uri="{FF2B5EF4-FFF2-40B4-BE49-F238E27FC236}">
                <a16:creationId xmlns:a16="http://schemas.microsoft.com/office/drawing/2014/main" id="{9D5C868A-8076-4CB0-8929-F51D4E4F404D}"/>
              </a:ext>
            </a:extLst>
          </p:cNvPr>
          <p:cNvSpPr txBox="1">
            <a:spLocks/>
          </p:cNvSpPr>
          <p:nvPr/>
        </p:nvSpPr>
        <p:spPr>
          <a:xfrm>
            <a:off x="8665029" y="5041783"/>
            <a:ext cx="3272976" cy="7521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AR" sz="3600" b="1" dirty="0" smtClean="0">
                <a:solidFill>
                  <a:srgbClr val="92D050"/>
                </a:solidFill>
              </a:rPr>
              <a:t>VERDADERO</a:t>
            </a:r>
            <a:endParaRPr lang="es-AR" sz="36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04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a">
  <a:themeElements>
    <a:clrScheme name="Perspectiva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560</TotalTime>
  <Words>1425</Words>
  <Application>Microsoft Office PowerPoint</Application>
  <PresentationFormat>Panorámica</PresentationFormat>
  <Paragraphs>192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 Math</vt:lpstr>
      <vt:lpstr>GreekC</vt:lpstr>
      <vt:lpstr>Wingdings</vt:lpstr>
      <vt:lpstr>Perspectiva</vt:lpstr>
      <vt:lpstr>1- LA GRAVEDAD NO ES UNA FUERZA   </vt:lpstr>
      <vt:lpstr>4- CUANDO HABLAMOS DE CAIDA LIBRE ESTAMOS EN CONDICIONES DE AFIRMAR QUE NOS REFERIMOS A UN MRUV  </vt:lpstr>
      <vt:lpstr>7- EL VELOCIMETRO DE UN AUTO MIDE LA RAPIDEZ DEL MISMO.  </vt:lpstr>
      <vt:lpstr>10- LAS PRINCIPALES CARACTERISTICAS DEL MRU SON:  </vt:lpstr>
      <vt:lpstr>CAPITULO 3 MATERIA Y ENERGÍA</vt:lpstr>
      <vt:lpstr>PREGUNTAS  CONCEPTUALES</vt:lpstr>
      <vt:lpstr>Presentación de PowerPoint</vt:lpstr>
      <vt:lpstr>Presentación de PowerPoint</vt:lpstr>
      <vt:lpstr>Presentación de PowerPoint</vt:lpstr>
      <vt:lpstr>EJERCICIOS DE RESOLUCIÓN NUMÉRICA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CAPITULO 2 CINEMATICA Y DINAMICA</dc:title>
  <dc:creator>valentin sahar</dc:creator>
  <cp:lastModifiedBy>GUSTAVO</cp:lastModifiedBy>
  <cp:revision>60</cp:revision>
  <dcterms:created xsi:type="dcterms:W3CDTF">2019-08-06T22:09:14Z</dcterms:created>
  <dcterms:modified xsi:type="dcterms:W3CDTF">2021-01-19T00:02:56Z</dcterms:modified>
</cp:coreProperties>
</file>