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E427D-7EB6-41E2-B281-18007C5AD29F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5BE2-778F-4C18-874F-D290F3FBC6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04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25BE2-778F-4C18-874F-D290F3FBC63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882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73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309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38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3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60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01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00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32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48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379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23B78E-23EF-44DC-85A1-235B01D242DA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F33234-9EDD-43F3-831A-D82B344DFB15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9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346" y="2413928"/>
            <a:ext cx="876064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AR" b="1" dirty="0" smtClean="0"/>
              <a:t>2. </a:t>
            </a:r>
            <a:r>
              <a:rPr lang="es-AR" b="1" dirty="0"/>
              <a:t>¿Qué masa tiene una plancha de cobre </a:t>
            </a:r>
            <a:r>
              <a:rPr lang="es-AR" b="1" dirty="0" smtClean="0"/>
              <a:t>(Ce </a:t>
            </a:r>
            <a:r>
              <a:rPr lang="es-AR" b="1" dirty="0"/>
              <a:t>= 0,093 cal/gr °C) si cede 910 cal al enfriarse desde 192 </a:t>
            </a:r>
            <a:r>
              <a:rPr lang="es-AR" b="1" dirty="0" err="1"/>
              <a:t>ºC</a:t>
            </a:r>
            <a:r>
              <a:rPr lang="es-AR" b="1" dirty="0"/>
              <a:t> hasta -8 </a:t>
            </a:r>
            <a:r>
              <a:rPr lang="es-AR" b="1" dirty="0" err="1"/>
              <a:t>ºC</a:t>
            </a:r>
            <a:r>
              <a:rPr lang="es-AR" b="1" dirty="0"/>
              <a:t>? </a:t>
            </a:r>
            <a:r>
              <a:rPr lang="es-AR" b="1" dirty="0" err="1">
                <a:solidFill>
                  <a:srgbClr val="7030A0"/>
                </a:solidFill>
              </a:rPr>
              <a:t>Rta</a:t>
            </a:r>
            <a:r>
              <a:rPr lang="es-AR" b="1" dirty="0">
                <a:solidFill>
                  <a:srgbClr val="7030A0"/>
                </a:solidFill>
              </a:rPr>
              <a:t>: 48, 92 </a:t>
            </a:r>
            <a:r>
              <a:rPr lang="es-AR" b="1" dirty="0" smtClean="0">
                <a:solidFill>
                  <a:srgbClr val="7030A0"/>
                </a:solidFill>
              </a:rPr>
              <a:t>gr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m = Q/ </a:t>
            </a:r>
            <a:r>
              <a:rPr lang="es-AR" b="1" dirty="0" err="1" smtClean="0">
                <a:solidFill>
                  <a:srgbClr val="7030A0"/>
                </a:solidFill>
              </a:rPr>
              <a:t>Ce.Δt</a:t>
            </a:r>
            <a:r>
              <a:rPr lang="es-AR" b="1" dirty="0">
                <a:solidFill>
                  <a:srgbClr val="7030A0"/>
                </a:solidFill>
              </a:rPr>
              <a:t> </a:t>
            </a:r>
            <a:r>
              <a:rPr lang="es-AR" b="1" dirty="0" smtClean="0">
                <a:solidFill>
                  <a:srgbClr val="7030A0"/>
                </a:solidFill>
              </a:rPr>
              <a:t>=</a:t>
            </a:r>
          </a:p>
          <a:p>
            <a:r>
              <a:rPr lang="es-AR" b="1" dirty="0"/>
              <a:t>m = 910 cal </a:t>
            </a:r>
            <a:r>
              <a:rPr lang="es-AR" b="1" dirty="0" smtClean="0"/>
              <a:t>/ [0,093 </a:t>
            </a:r>
            <a:r>
              <a:rPr lang="es-AR" b="1" dirty="0"/>
              <a:t>cal/gr °</a:t>
            </a:r>
            <a:r>
              <a:rPr lang="es-AR" b="1" dirty="0" smtClean="0"/>
              <a:t>C</a:t>
            </a:r>
            <a:r>
              <a:rPr lang="es-AR" b="1" dirty="0"/>
              <a:t> x</a:t>
            </a:r>
            <a:r>
              <a:rPr lang="es-AR" b="1" dirty="0" smtClean="0"/>
              <a:t>((-8 </a:t>
            </a:r>
            <a:r>
              <a:rPr lang="es-AR" b="1" dirty="0" err="1" smtClean="0"/>
              <a:t>ºC</a:t>
            </a:r>
            <a:r>
              <a:rPr lang="es-AR" b="1" dirty="0" smtClean="0"/>
              <a:t>) </a:t>
            </a:r>
            <a:r>
              <a:rPr lang="es-AR" b="1" dirty="0"/>
              <a:t>– </a:t>
            </a:r>
            <a:r>
              <a:rPr lang="es-AR" b="1" dirty="0" smtClean="0"/>
              <a:t>192 </a:t>
            </a:r>
            <a:r>
              <a:rPr lang="es-AR" b="1" dirty="0" err="1"/>
              <a:t>ºC</a:t>
            </a:r>
            <a:r>
              <a:rPr lang="es-AR" b="1" dirty="0"/>
              <a:t> </a:t>
            </a:r>
            <a:r>
              <a:rPr lang="es-AR" b="1" dirty="0" smtClean="0"/>
              <a:t>)]= </a:t>
            </a:r>
            <a:r>
              <a:rPr lang="es-AR" b="1" dirty="0">
                <a:solidFill>
                  <a:srgbClr val="00B050"/>
                </a:solidFill>
              </a:rPr>
              <a:t> </a:t>
            </a:r>
            <a:r>
              <a:rPr lang="es-AR" b="1" dirty="0">
                <a:solidFill>
                  <a:srgbClr val="7030A0"/>
                </a:solidFill>
              </a:rPr>
              <a:t>48, 92 </a:t>
            </a:r>
            <a:r>
              <a:rPr lang="es-AR" b="1" dirty="0" smtClean="0">
                <a:solidFill>
                  <a:srgbClr val="7030A0"/>
                </a:solidFill>
              </a:rPr>
              <a:t>gr</a:t>
            </a:r>
            <a:endParaRPr lang="es-AR" b="1" dirty="0">
              <a:solidFill>
                <a:srgbClr val="7030A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t="16401" b="33200"/>
          <a:stretch/>
        </p:blipFill>
        <p:spPr>
          <a:xfrm>
            <a:off x="7099407" y="1466965"/>
            <a:ext cx="1704965" cy="85929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55724" y="107546"/>
            <a:ext cx="8448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FF0000"/>
                </a:solidFill>
              </a:rPr>
              <a:t>FISICA PARA ARQUITECTURA – AÑO 2019 </a:t>
            </a:r>
            <a:endParaRPr lang="es-AR" dirty="0">
              <a:solidFill>
                <a:srgbClr val="FF0000"/>
              </a:solidFill>
            </a:endParaRPr>
          </a:p>
          <a:p>
            <a:pPr algn="ctr"/>
            <a:r>
              <a:rPr lang="es-AR" b="1" dirty="0">
                <a:solidFill>
                  <a:srgbClr val="FF0000"/>
                </a:solidFill>
              </a:rPr>
              <a:t>EJERCICIOS A TRABAJAR  EN EL TALLER </a:t>
            </a:r>
            <a:r>
              <a:rPr lang="es-AR" b="1" dirty="0" smtClean="0">
                <a:solidFill>
                  <a:srgbClr val="FF0000"/>
                </a:solidFill>
              </a:rPr>
              <a:t>–MIRIAM AGOSTO</a:t>
            </a:r>
            <a:endParaRPr lang="es-AR" dirty="0">
              <a:solidFill>
                <a:srgbClr val="FF0000"/>
              </a:solidFill>
            </a:endParaRPr>
          </a:p>
          <a:p>
            <a:pPr algn="ctr"/>
            <a:r>
              <a:rPr lang="es-AR" b="1" dirty="0" smtClean="0">
                <a:solidFill>
                  <a:srgbClr val="FF0000"/>
                </a:solidFill>
              </a:rPr>
              <a:t>Capítulo </a:t>
            </a:r>
            <a:r>
              <a:rPr lang="es-AR" b="1" dirty="0">
                <a:solidFill>
                  <a:srgbClr val="FF0000"/>
                </a:solidFill>
              </a:rPr>
              <a:t>3 : Materia y Energía</a:t>
            </a:r>
            <a:endParaRPr lang="es-A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179346" y="5563004"/>
                <a:ext cx="8760644" cy="120032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s-AR" dirty="0" smtClean="0"/>
                  <a:t> </a:t>
                </a:r>
                <a:r>
                  <a:rPr lang="es-AR" b="1" dirty="0"/>
                  <a:t>4</a:t>
                </a:r>
                <a:r>
                  <a:rPr lang="es-AR" b="1" dirty="0" smtClean="0"/>
                  <a:t>. </a:t>
                </a:r>
                <a:r>
                  <a:rPr lang="es-AR" b="1" dirty="0"/>
                  <a:t>Para calentar 3/4 litros de mercurio que están a 5 </a:t>
                </a:r>
                <a:r>
                  <a:rPr lang="es-AR" b="1" dirty="0" err="1"/>
                  <a:t>ºC</a:t>
                </a:r>
                <a:r>
                  <a:rPr lang="es-AR" b="1" dirty="0"/>
                  <a:t> se absorben 6,6 Kcal. ¿A qué temperatura queda?</a:t>
                </a:r>
                <a:r>
                  <a:rPr lang="es-AR" b="1" dirty="0">
                    <a:solidFill>
                      <a:srgbClr val="7030A0"/>
                    </a:solidFill>
                  </a:rPr>
                  <a:t> </a:t>
                </a:r>
                <a:r>
                  <a:rPr lang="es-AR" b="1" dirty="0" err="1">
                    <a:solidFill>
                      <a:srgbClr val="7030A0"/>
                    </a:solidFill>
                  </a:rPr>
                  <a:t>Rta</a:t>
                </a:r>
                <a:r>
                  <a:rPr lang="es-AR" b="1" dirty="0">
                    <a:solidFill>
                      <a:srgbClr val="7030A0"/>
                    </a:solidFill>
                  </a:rPr>
                  <a:t>: 24,6 </a:t>
                </a:r>
                <a:r>
                  <a:rPr lang="es-AR" b="1" dirty="0" err="1">
                    <a:solidFill>
                      <a:srgbClr val="7030A0"/>
                    </a:solidFill>
                  </a:rPr>
                  <a:t>ºC</a:t>
                </a:r>
                <a:endParaRPr lang="es-AR" b="1" dirty="0">
                  <a:solidFill>
                    <a:srgbClr val="7030A0"/>
                  </a:solidFill>
                </a:endParaRPr>
              </a:p>
              <a:p>
                <a:r>
                  <a:rPr lang="es-AR" b="1" dirty="0" err="1">
                    <a:solidFill>
                      <a:srgbClr val="7030A0"/>
                    </a:solidFill>
                  </a:rPr>
                  <a:t>Δt</a:t>
                </a:r>
                <a:r>
                  <a:rPr lang="es-AR" b="1" dirty="0">
                    <a:solidFill>
                      <a:srgbClr val="7030A0"/>
                    </a:solidFill>
                  </a:rPr>
                  <a:t> </a:t>
                </a:r>
                <a:r>
                  <a:rPr lang="es-AR" b="1" dirty="0" smtClean="0">
                    <a:solidFill>
                      <a:srgbClr val="7030A0"/>
                    </a:solidFill>
                  </a:rPr>
                  <a:t>= Q</a:t>
                </a:r>
                <a:r>
                  <a:rPr lang="es-AR" b="1" dirty="0">
                    <a:solidFill>
                      <a:srgbClr val="7030A0"/>
                    </a:solidFill>
                  </a:rPr>
                  <a:t>/ Ce .m</a:t>
                </a:r>
                <a:r>
                  <a:rPr lang="es-AR" b="1" dirty="0" smtClean="0">
                    <a:solidFill>
                      <a:srgbClr val="7030A0"/>
                    </a:solidFill>
                  </a:rPr>
                  <a:t>.</a:t>
                </a:r>
                <a:r>
                  <a:rPr lang="es-AR" dirty="0">
                    <a:solidFill>
                      <a:srgbClr val="7030A0"/>
                    </a:solidFill>
                  </a:rPr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s-AR" dirty="0" smtClean="0"/>
                  <a:t>t = </a:t>
                </a:r>
                <a:r>
                  <a:rPr lang="es-AR" b="1" dirty="0" smtClean="0"/>
                  <a:t>6.600 cal/(</a:t>
                </a:r>
                <a:r>
                  <a:rPr lang="es-AR" b="1" dirty="0"/>
                  <a:t>0,033 cal/gr °C </a:t>
                </a:r>
                <a:r>
                  <a:rPr lang="es-AR" b="1" dirty="0" smtClean="0"/>
                  <a:t>x 10.200 g)= </a:t>
                </a:r>
                <a:r>
                  <a:rPr lang="es-AR" b="1" dirty="0" err="1" smtClean="0"/>
                  <a:t>19,607ºC</a:t>
                </a:r>
                <a:r>
                  <a:rPr lang="es-AR" b="1" dirty="0" smtClean="0"/>
                  <a:t> </a:t>
                </a:r>
                <a14:m>
                  <m:oMath xmlns:m="http://schemas.openxmlformats.org/officeDocument/2006/math">
                    <m:r>
                      <a:rPr lang="es-ES_tradnl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s-AR" b="1" dirty="0" smtClean="0"/>
                  <a:t>t=</a:t>
                </a:r>
                <a:r>
                  <a:rPr lang="es-AR" b="1" dirty="0" err="1" smtClean="0"/>
                  <a:t>Tf</a:t>
                </a:r>
                <a:r>
                  <a:rPr lang="es-AR" b="1" dirty="0" smtClean="0"/>
                  <a:t>-Ti=     </a:t>
                </a:r>
                <a:r>
                  <a:rPr lang="es-AR" b="1" dirty="0" err="1" smtClean="0"/>
                  <a:t>Tf</a:t>
                </a:r>
                <a:r>
                  <a:rPr lang="es-AR" b="1" dirty="0" smtClean="0"/>
                  <a:t>= </a:t>
                </a:r>
                <a14:m>
                  <m:oMath xmlns:m="http://schemas.openxmlformats.org/officeDocument/2006/math"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s-AR" b="1" dirty="0" err="1" smtClean="0"/>
                  <a:t>t+Ti</a:t>
                </a:r>
                <a:r>
                  <a:rPr lang="es-AR" b="1" dirty="0" smtClean="0"/>
                  <a:t>= </a:t>
                </a:r>
                <a:r>
                  <a:rPr lang="es-AR" b="1" dirty="0" err="1" smtClean="0">
                    <a:solidFill>
                      <a:srgbClr val="7030A0"/>
                    </a:solidFill>
                  </a:rPr>
                  <a:t>24,6ºC</a:t>
                </a:r>
                <a:endParaRPr lang="es-AR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46" y="5563004"/>
                <a:ext cx="8760644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556" t="-3061" b="-765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79346" y="1136880"/>
            <a:ext cx="87606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/>
              <a:t>1. ¿Cuántas calorías absorbe una barra de hierro </a:t>
            </a:r>
            <a:r>
              <a:rPr lang="es-AR" b="1" dirty="0" smtClean="0"/>
              <a:t>(</a:t>
            </a:r>
            <a:r>
              <a:rPr lang="es-AR" b="1" dirty="0"/>
              <a:t>Ce </a:t>
            </a:r>
            <a:r>
              <a:rPr lang="es-AR" b="1" dirty="0" smtClean="0"/>
              <a:t>= 0,11 </a:t>
            </a:r>
            <a:r>
              <a:rPr lang="es-AR" b="1" dirty="0"/>
              <a:t>cal/gr °C) cuando se calienta desde -4 </a:t>
            </a:r>
            <a:r>
              <a:rPr lang="es-AR" b="1" dirty="0" err="1"/>
              <a:t>ºC</a:t>
            </a:r>
            <a:r>
              <a:rPr lang="es-AR" b="1" dirty="0"/>
              <a:t> hasta 180 </a:t>
            </a:r>
            <a:r>
              <a:rPr lang="es-AR" b="1" dirty="0" err="1"/>
              <a:t>ºC</a:t>
            </a:r>
            <a:r>
              <a:rPr lang="es-AR" b="1" dirty="0"/>
              <a:t>, siendo su masa de 25 kg? </a:t>
            </a:r>
            <a:r>
              <a:rPr lang="es-AR" b="1" dirty="0" err="1">
                <a:solidFill>
                  <a:srgbClr val="7030A0"/>
                </a:solidFill>
              </a:rPr>
              <a:t>Rta</a:t>
            </a:r>
            <a:r>
              <a:rPr lang="es-AR" b="1" dirty="0">
                <a:solidFill>
                  <a:srgbClr val="7030A0"/>
                </a:solidFill>
              </a:rPr>
              <a:t>: 506 kcal</a:t>
            </a:r>
          </a:p>
          <a:p>
            <a:r>
              <a:rPr lang="es-AR" b="1" dirty="0">
                <a:solidFill>
                  <a:srgbClr val="7030A0"/>
                </a:solidFill>
              </a:rPr>
              <a:t>Q= Ce .</a:t>
            </a:r>
            <a:r>
              <a:rPr lang="es-AR" b="1" dirty="0" err="1" smtClean="0">
                <a:solidFill>
                  <a:srgbClr val="7030A0"/>
                </a:solidFill>
              </a:rPr>
              <a:t>m.Δt</a:t>
            </a:r>
            <a:r>
              <a:rPr lang="es-AR" b="1" dirty="0" smtClean="0">
                <a:solidFill>
                  <a:srgbClr val="7030A0"/>
                </a:solidFill>
              </a:rPr>
              <a:t> = </a:t>
            </a:r>
          </a:p>
          <a:p>
            <a:r>
              <a:rPr lang="es-AR" b="1" dirty="0" smtClean="0"/>
              <a:t>Q=0,11 </a:t>
            </a:r>
            <a:r>
              <a:rPr lang="es-AR" b="1" dirty="0"/>
              <a:t>cal/gr °</a:t>
            </a:r>
            <a:r>
              <a:rPr lang="es-AR" b="1" dirty="0" smtClean="0"/>
              <a:t>C x 25.000 g x (</a:t>
            </a:r>
            <a:r>
              <a:rPr lang="es-AR" b="1" dirty="0"/>
              <a:t>180 </a:t>
            </a:r>
            <a:r>
              <a:rPr lang="es-AR" b="1" dirty="0" err="1" smtClean="0"/>
              <a:t>ºC</a:t>
            </a:r>
            <a:r>
              <a:rPr lang="es-AR" b="1" dirty="0" smtClean="0"/>
              <a:t> – (</a:t>
            </a:r>
            <a:r>
              <a:rPr lang="es-AR" b="1" dirty="0"/>
              <a:t>-4 </a:t>
            </a:r>
            <a:r>
              <a:rPr lang="es-AR" b="1" dirty="0" err="1"/>
              <a:t>ºC</a:t>
            </a:r>
            <a:r>
              <a:rPr lang="es-AR" b="1" dirty="0"/>
              <a:t> </a:t>
            </a:r>
            <a:r>
              <a:rPr lang="es-AR" b="1" dirty="0" smtClean="0"/>
              <a:t>))= 2.750 cal/</a:t>
            </a:r>
            <a:r>
              <a:rPr lang="es-AR" b="1" dirty="0" err="1" smtClean="0"/>
              <a:t>ºC</a:t>
            </a:r>
            <a:r>
              <a:rPr lang="es-AR" b="1" dirty="0" smtClean="0"/>
              <a:t> x 184º C= </a:t>
            </a:r>
            <a:r>
              <a:rPr lang="es-AR" b="1" dirty="0">
                <a:solidFill>
                  <a:srgbClr val="7030A0"/>
                </a:solidFill>
              </a:rPr>
              <a:t>506 </a:t>
            </a:r>
            <a:r>
              <a:rPr lang="es-AR" b="1" dirty="0" smtClean="0">
                <a:solidFill>
                  <a:srgbClr val="7030A0"/>
                </a:solidFill>
              </a:rPr>
              <a:t>kcal</a:t>
            </a:r>
            <a:endParaRPr lang="es-AR" b="1" dirty="0">
              <a:solidFill>
                <a:srgbClr val="7030A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9346" y="3701931"/>
            <a:ext cx="8760644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b="1" dirty="0" smtClean="0"/>
              <a:t>3. </a:t>
            </a:r>
            <a:r>
              <a:rPr lang="es-AR" b="1" dirty="0"/>
              <a:t>¿Cuántas calorías absorbe 1/4 litro de mercurio </a:t>
            </a:r>
            <a:r>
              <a:rPr lang="es-AR" b="1" dirty="0" smtClean="0"/>
              <a:t>(Densidad </a:t>
            </a:r>
            <a:r>
              <a:rPr lang="es-AR" b="1" dirty="0"/>
              <a:t>= 13,6 g/</a:t>
            </a:r>
            <a:r>
              <a:rPr lang="es-AR" b="1" dirty="0" err="1"/>
              <a:t>cm</a:t>
            </a:r>
            <a:r>
              <a:rPr lang="es-AR" b="1" baseline="30000" dirty="0" err="1"/>
              <a:t>3</a:t>
            </a:r>
            <a:r>
              <a:rPr lang="es-AR" b="1" dirty="0"/>
              <a:t> y </a:t>
            </a:r>
            <a:endParaRPr lang="es-AR" b="1" dirty="0" smtClean="0"/>
          </a:p>
          <a:p>
            <a:pPr algn="just"/>
            <a:r>
              <a:rPr lang="es-AR" b="1" dirty="0" smtClean="0"/>
              <a:t>Ce </a:t>
            </a:r>
            <a:r>
              <a:rPr lang="es-AR" b="1" dirty="0"/>
              <a:t>= 0,033 cal/gr °</a:t>
            </a:r>
            <a:r>
              <a:rPr lang="es-AR" b="1" dirty="0" smtClean="0"/>
              <a:t>C </a:t>
            </a:r>
            <a:r>
              <a:rPr lang="es-AR" b="1" dirty="0"/>
              <a:t>cuando se calienta desde -20 </a:t>
            </a:r>
            <a:r>
              <a:rPr lang="es-AR" b="1" dirty="0" err="1"/>
              <a:t>ºC</a:t>
            </a:r>
            <a:r>
              <a:rPr lang="es-AR" b="1" dirty="0"/>
              <a:t> hasta 30 </a:t>
            </a:r>
            <a:r>
              <a:rPr lang="es-AR" b="1" dirty="0" err="1"/>
              <a:t>ºC</a:t>
            </a:r>
            <a:r>
              <a:rPr lang="es-AR" b="1" dirty="0"/>
              <a:t>? </a:t>
            </a:r>
            <a:r>
              <a:rPr lang="es-AR" b="1" dirty="0" err="1">
                <a:solidFill>
                  <a:srgbClr val="7030A0"/>
                </a:solidFill>
              </a:rPr>
              <a:t>Rta</a:t>
            </a:r>
            <a:r>
              <a:rPr lang="es-AR" b="1" dirty="0">
                <a:solidFill>
                  <a:srgbClr val="7030A0"/>
                </a:solidFill>
              </a:rPr>
              <a:t>: 5. 610 cal.</a:t>
            </a:r>
          </a:p>
          <a:p>
            <a:pPr algn="just"/>
            <a:r>
              <a:rPr lang="es-AR" b="1" dirty="0"/>
              <a:t> </a:t>
            </a:r>
            <a:r>
              <a:rPr lang="es-AR" b="1" dirty="0" smtClean="0">
                <a:solidFill>
                  <a:srgbClr val="7030A0"/>
                </a:solidFill>
              </a:rPr>
              <a:t>Q</a:t>
            </a:r>
            <a:r>
              <a:rPr lang="es-AR" b="1" dirty="0">
                <a:solidFill>
                  <a:srgbClr val="7030A0"/>
                </a:solidFill>
              </a:rPr>
              <a:t>= Ce .</a:t>
            </a:r>
            <a:r>
              <a:rPr lang="es-AR" b="1" dirty="0" smtClean="0">
                <a:solidFill>
                  <a:srgbClr val="7030A0"/>
                </a:solidFill>
              </a:rPr>
              <a:t>m. </a:t>
            </a:r>
            <a:r>
              <a:rPr lang="es-AR" b="1" dirty="0" err="1" smtClean="0">
                <a:solidFill>
                  <a:srgbClr val="7030A0"/>
                </a:solidFill>
              </a:rPr>
              <a:t>Δt</a:t>
            </a:r>
            <a:endParaRPr lang="es-AR" b="1" dirty="0" smtClean="0">
              <a:solidFill>
                <a:srgbClr val="7030A0"/>
              </a:solidFill>
            </a:endParaRPr>
          </a:p>
          <a:p>
            <a:pPr algn="just"/>
            <a:r>
              <a:rPr lang="es-ES_tradnl" b="1" dirty="0" smtClean="0">
                <a:solidFill>
                  <a:srgbClr val="00B050"/>
                </a:solidFill>
              </a:rPr>
              <a:t> </a:t>
            </a:r>
            <a:r>
              <a:rPr lang="es-ES_tradnl" b="1" dirty="0" smtClean="0"/>
              <a:t>1 litro de mercurio---- 1000 </a:t>
            </a:r>
            <a:r>
              <a:rPr lang="es-ES_tradnl" b="1" dirty="0" err="1" smtClean="0"/>
              <a:t>cm</a:t>
            </a:r>
            <a:r>
              <a:rPr lang="es-ES_tradnl" b="1" baseline="30000" dirty="0" err="1" smtClean="0"/>
              <a:t>3</a:t>
            </a:r>
            <a:r>
              <a:rPr lang="es-ES_tradnl" b="1" dirty="0" smtClean="0"/>
              <a:t>   entonces ¼ ,la cuarta parte serán 250 </a:t>
            </a:r>
            <a:r>
              <a:rPr lang="es-ES_tradnl" b="1" dirty="0" err="1" smtClean="0"/>
              <a:t>cm</a:t>
            </a:r>
            <a:r>
              <a:rPr lang="es-ES_tradnl" b="1" baseline="30000" dirty="0" err="1" smtClean="0"/>
              <a:t>3</a:t>
            </a:r>
            <a:endParaRPr lang="es-ES_tradnl" b="1" baseline="30000" dirty="0" smtClean="0"/>
          </a:p>
          <a:p>
            <a:pPr algn="just"/>
            <a:r>
              <a:rPr lang="es-ES_tradnl" b="1" dirty="0" smtClean="0"/>
              <a:t>Masa= Volumen x Densidad= </a:t>
            </a:r>
            <a:r>
              <a:rPr lang="es-ES_tradnl" b="1" dirty="0"/>
              <a:t>250 </a:t>
            </a:r>
            <a:r>
              <a:rPr lang="es-ES_tradnl" b="1" dirty="0" err="1" smtClean="0"/>
              <a:t>cm</a:t>
            </a:r>
            <a:r>
              <a:rPr lang="es-ES_tradnl" b="1" baseline="30000" dirty="0" err="1" smtClean="0"/>
              <a:t>3</a:t>
            </a:r>
            <a:r>
              <a:rPr lang="es-ES_tradnl" b="1" baseline="30000" dirty="0" smtClean="0"/>
              <a:t> </a:t>
            </a:r>
            <a:r>
              <a:rPr lang="es-ES_tradnl" b="1" dirty="0" smtClean="0"/>
              <a:t> x </a:t>
            </a:r>
            <a:r>
              <a:rPr lang="es-AR" b="1" dirty="0"/>
              <a:t>13,6 g/</a:t>
            </a:r>
            <a:r>
              <a:rPr lang="es-AR" b="1" dirty="0" err="1"/>
              <a:t>cm</a:t>
            </a:r>
            <a:r>
              <a:rPr lang="es-AR" b="1" baseline="30000" dirty="0" err="1"/>
              <a:t>3</a:t>
            </a:r>
            <a:r>
              <a:rPr lang="es-AR" b="1" dirty="0"/>
              <a:t> </a:t>
            </a:r>
            <a:r>
              <a:rPr lang="es-AR" b="1" dirty="0" smtClean="0"/>
              <a:t>= 3.400 g</a:t>
            </a:r>
            <a:endParaRPr lang="es-ES_tradnl" b="1" baseline="30000" dirty="0">
              <a:solidFill>
                <a:srgbClr val="00B050"/>
              </a:solidFill>
            </a:endParaRPr>
          </a:p>
          <a:p>
            <a:pPr algn="just"/>
            <a:r>
              <a:rPr lang="es-ES_tradnl" b="1" dirty="0" smtClean="0">
                <a:solidFill>
                  <a:srgbClr val="7030A0"/>
                </a:solidFill>
              </a:rPr>
              <a:t>Q=</a:t>
            </a:r>
            <a:r>
              <a:rPr lang="es-AR" b="1" dirty="0">
                <a:solidFill>
                  <a:srgbClr val="7030A0"/>
                </a:solidFill>
              </a:rPr>
              <a:t> </a:t>
            </a:r>
            <a:r>
              <a:rPr lang="es-AR" b="1" dirty="0"/>
              <a:t>0,033 cal/gr °C</a:t>
            </a:r>
            <a:r>
              <a:rPr lang="es-ES_tradnl" b="1" dirty="0" smtClean="0">
                <a:solidFill>
                  <a:srgbClr val="00B050"/>
                </a:solidFill>
              </a:rPr>
              <a:t> </a:t>
            </a:r>
            <a:r>
              <a:rPr lang="es-AR" b="1" dirty="0" smtClean="0"/>
              <a:t>x </a:t>
            </a:r>
            <a:r>
              <a:rPr lang="es-AR" b="1" dirty="0"/>
              <a:t>3.400 </a:t>
            </a:r>
            <a:r>
              <a:rPr lang="es-AR" b="1" dirty="0" smtClean="0"/>
              <a:t>g x (</a:t>
            </a:r>
            <a:r>
              <a:rPr lang="es-AR" b="1" dirty="0" err="1" smtClean="0"/>
              <a:t>30ºC+20ºC</a:t>
            </a:r>
            <a:r>
              <a:rPr lang="es-AR" b="1" dirty="0" smtClean="0"/>
              <a:t>)= </a:t>
            </a:r>
            <a:r>
              <a:rPr lang="es-AR" b="1" dirty="0">
                <a:solidFill>
                  <a:srgbClr val="7030A0"/>
                </a:solidFill>
              </a:rPr>
              <a:t>5. 610 cal</a:t>
            </a:r>
            <a:r>
              <a:rPr lang="es-AR" b="1" dirty="0" smtClean="0">
                <a:solidFill>
                  <a:srgbClr val="7030A0"/>
                </a:solidFill>
              </a:rPr>
              <a:t>.</a:t>
            </a:r>
            <a:endParaRPr lang="es-AR" b="1" dirty="0">
              <a:solidFill>
                <a:srgbClr val="7030A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2991" t="16401" r="10987" b="33200"/>
          <a:stretch/>
        </p:blipFill>
        <p:spPr>
          <a:xfrm>
            <a:off x="7812752" y="1456011"/>
            <a:ext cx="1296144" cy="85928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/>
          <a:srcRect t="13040" b="16400"/>
          <a:stretch/>
        </p:blipFill>
        <p:spPr>
          <a:xfrm>
            <a:off x="7339567" y="2731088"/>
            <a:ext cx="1224643" cy="86409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1778" y="4293096"/>
            <a:ext cx="999554" cy="99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1520" y="332656"/>
            <a:ext cx="8640960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 smtClean="0"/>
              <a:t>5. Calcular </a:t>
            </a:r>
            <a:r>
              <a:rPr lang="es-AR" b="1" dirty="0"/>
              <a:t>la longitud de un hilo de cobre </a:t>
            </a:r>
            <a:r>
              <a:rPr lang="es-AR" b="1" dirty="0" smtClean="0"/>
              <a:t>(</a:t>
            </a:r>
            <a:r>
              <a:rPr lang="el-GR" b="1" dirty="0" smtClean="0"/>
              <a:t>λ</a:t>
            </a:r>
            <a:r>
              <a:rPr lang="es-AR" b="1" dirty="0" smtClean="0"/>
              <a:t> </a:t>
            </a:r>
            <a:r>
              <a:rPr lang="es-AR" b="1" dirty="0"/>
              <a:t>= 0,0000117/°C) calentado por el sol hasta 55 °C, si a </a:t>
            </a:r>
            <a:r>
              <a:rPr lang="es-AR" b="1" dirty="0" err="1"/>
              <a:t>0°C</a:t>
            </a:r>
            <a:r>
              <a:rPr lang="es-AR" b="1" dirty="0"/>
              <a:t> su longitud era de 1400 m. </a:t>
            </a:r>
            <a:r>
              <a:rPr lang="es-AR" b="1" dirty="0" err="1">
                <a:solidFill>
                  <a:srgbClr val="7030A0"/>
                </a:solidFill>
              </a:rPr>
              <a:t>Rta:1400,9009</a:t>
            </a:r>
            <a:r>
              <a:rPr lang="es-AR" b="1" dirty="0">
                <a:solidFill>
                  <a:srgbClr val="7030A0"/>
                </a:solidFill>
              </a:rPr>
              <a:t> </a:t>
            </a:r>
            <a:r>
              <a:rPr lang="es-AR" b="1" dirty="0" smtClean="0">
                <a:solidFill>
                  <a:srgbClr val="7030A0"/>
                </a:solidFill>
              </a:rPr>
              <a:t>m</a:t>
            </a:r>
          </a:p>
          <a:p>
            <a:r>
              <a:rPr lang="es-AR" b="1" u="sng" dirty="0">
                <a:solidFill>
                  <a:srgbClr val="7030A0"/>
                </a:solidFill>
              </a:rPr>
              <a:t>Solución</a:t>
            </a:r>
            <a:endParaRPr lang="es-AR" dirty="0">
              <a:solidFill>
                <a:srgbClr val="7030A0"/>
              </a:solidFill>
            </a:endParaRPr>
          </a:p>
          <a:p>
            <a:r>
              <a:rPr lang="es-AR" b="1" dirty="0" err="1" smtClean="0">
                <a:solidFill>
                  <a:srgbClr val="7030A0"/>
                </a:solidFill>
              </a:rPr>
              <a:t>lf</a:t>
            </a:r>
            <a:r>
              <a:rPr lang="es-AR" b="1" dirty="0">
                <a:solidFill>
                  <a:srgbClr val="7030A0"/>
                </a:solidFill>
              </a:rPr>
              <a:t> - </a:t>
            </a:r>
            <a:r>
              <a:rPr lang="es-AR" b="1" dirty="0" smtClean="0">
                <a:solidFill>
                  <a:srgbClr val="7030A0"/>
                </a:solidFill>
              </a:rPr>
              <a:t>l</a:t>
            </a:r>
            <a:r>
              <a:rPr lang="es-AR" b="1" baseline="-25000" dirty="0" smtClean="0">
                <a:solidFill>
                  <a:srgbClr val="7030A0"/>
                </a:solidFill>
              </a:rPr>
              <a:t>i</a:t>
            </a:r>
            <a:r>
              <a:rPr lang="es-AR" b="1" dirty="0">
                <a:solidFill>
                  <a:srgbClr val="7030A0"/>
                </a:solidFill>
              </a:rPr>
              <a:t> = </a:t>
            </a:r>
            <a:r>
              <a:rPr lang="el-GR" b="1" dirty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.</a:t>
            </a:r>
            <a:r>
              <a:rPr lang="es-AR" b="1" dirty="0" err="1" smtClean="0">
                <a:solidFill>
                  <a:srgbClr val="7030A0"/>
                </a:solidFill>
              </a:rPr>
              <a:t>l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i</a:t>
            </a:r>
            <a:r>
              <a:rPr lang="es-AR" b="1" dirty="0" err="1" smtClean="0">
                <a:solidFill>
                  <a:srgbClr val="7030A0"/>
                </a:solidFill>
              </a:rPr>
              <a:t>.Δt</a:t>
            </a:r>
            <a:r>
              <a:rPr lang="es-AR" b="1" dirty="0" err="1">
                <a:solidFill>
                  <a:srgbClr val="7030A0"/>
                </a:solidFill>
              </a:rPr>
              <a:t>°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l</a:t>
            </a:r>
            <a:r>
              <a:rPr lang="en-US" b="1" baseline="-25000" dirty="0" smtClean="0">
                <a:solidFill>
                  <a:srgbClr val="7030A0"/>
                </a:solidFill>
              </a:rPr>
              <a:t>f</a:t>
            </a:r>
            <a:r>
              <a:rPr lang="en-US" b="1" dirty="0">
                <a:solidFill>
                  <a:srgbClr val="7030A0"/>
                </a:solidFill>
              </a:rPr>
              <a:t> = </a:t>
            </a:r>
            <a:r>
              <a:rPr lang="el-GR" b="1" dirty="0">
                <a:solidFill>
                  <a:srgbClr val="7030A0"/>
                </a:solidFill>
              </a:rPr>
              <a:t>λ</a:t>
            </a:r>
            <a:r>
              <a:rPr lang="en-US" b="1" dirty="0" smtClean="0">
                <a:solidFill>
                  <a:srgbClr val="7030A0"/>
                </a:solidFill>
              </a:rPr>
              <a:t>.l</a:t>
            </a:r>
            <a:r>
              <a:rPr lang="en-US" b="1" baseline="-25000" dirty="0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r>
              <a:rPr lang="es-AR" b="1" dirty="0">
                <a:solidFill>
                  <a:srgbClr val="7030A0"/>
                </a:solidFill>
              </a:rPr>
              <a:t>Δ</a:t>
            </a:r>
            <a:r>
              <a:rPr lang="en-US" b="1" dirty="0">
                <a:solidFill>
                  <a:srgbClr val="7030A0"/>
                </a:solidFill>
              </a:rPr>
              <a:t>t° + </a:t>
            </a:r>
            <a:r>
              <a:rPr lang="en-US" b="1" dirty="0" smtClean="0">
                <a:solidFill>
                  <a:srgbClr val="7030A0"/>
                </a:solidFill>
              </a:rPr>
              <a:t>li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l</a:t>
            </a:r>
            <a:r>
              <a:rPr lang="en-US" b="1" baseline="-25000" dirty="0" smtClean="0">
                <a:solidFill>
                  <a:srgbClr val="7030A0"/>
                </a:solidFill>
              </a:rPr>
              <a:t>f</a:t>
            </a:r>
            <a:r>
              <a:rPr lang="en-US" b="1" dirty="0">
                <a:solidFill>
                  <a:srgbClr val="7030A0"/>
                </a:solidFill>
              </a:rPr>
              <a:t> = (0,0000117/°C).1400 m.(55 °C - 0 °C) + 1400 m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 err="1" smtClean="0">
                <a:solidFill>
                  <a:srgbClr val="7030A0"/>
                </a:solidFill>
              </a:rPr>
              <a:t>l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f</a:t>
            </a:r>
            <a:r>
              <a:rPr lang="es-AR" b="1" dirty="0">
                <a:solidFill>
                  <a:srgbClr val="7030A0"/>
                </a:solidFill>
              </a:rPr>
              <a:t> = 1400,9009 </a:t>
            </a:r>
            <a:r>
              <a:rPr lang="es-AR" b="1" dirty="0" smtClean="0">
                <a:solidFill>
                  <a:srgbClr val="7030A0"/>
                </a:solidFill>
              </a:rPr>
              <a:t>m</a:t>
            </a:r>
            <a:endParaRPr lang="es-A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883557"/>
            <a:ext cx="1647825" cy="1238250"/>
          </a:xfrm>
          <a:prstGeom prst="rect">
            <a:avLst/>
          </a:prstGeom>
        </p:spPr>
      </p:pic>
      <p:sp>
        <p:nvSpPr>
          <p:cNvPr id="8" name="2 Rectángulo"/>
          <p:cNvSpPr/>
          <p:nvPr/>
        </p:nvSpPr>
        <p:spPr>
          <a:xfrm>
            <a:off x="251520" y="2564904"/>
            <a:ext cx="8640960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AR" b="1" dirty="0" smtClean="0"/>
              <a:t>6. </a:t>
            </a:r>
            <a:r>
              <a:rPr lang="es-AR" b="1" dirty="0" smtClean="0"/>
              <a:t>¿</a:t>
            </a:r>
            <a:r>
              <a:rPr lang="es-AR" b="1" dirty="0"/>
              <a:t>Cuál será el coeficiente de dilatación lineal de un metal sabiendo que la temperatura varía de 95 °C a 20 °C cuando un alambre de ese metal pasa de 160 m a 159,82 m</a:t>
            </a:r>
            <a:r>
              <a:rPr lang="es-AR" b="1" dirty="0" smtClean="0"/>
              <a:t>?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Respuesta: 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0,000015/°C</a:t>
            </a:r>
          </a:p>
          <a:p>
            <a:r>
              <a:rPr lang="es-AR" b="1" u="sng" dirty="0">
                <a:solidFill>
                  <a:srgbClr val="7030A0"/>
                </a:solidFill>
              </a:rPr>
              <a:t>Solución</a:t>
            </a:r>
            <a:endParaRPr lang="es-AR" dirty="0">
              <a:solidFill>
                <a:srgbClr val="7030A0"/>
              </a:solidFill>
            </a:endParaRPr>
          </a:p>
          <a:p>
            <a:r>
              <a:rPr lang="es-AR" b="1" dirty="0" err="1">
                <a:solidFill>
                  <a:srgbClr val="7030A0"/>
                </a:solidFill>
              </a:rPr>
              <a:t>Δl</a:t>
            </a:r>
            <a:r>
              <a:rPr lang="es-AR" b="1" dirty="0">
                <a:solidFill>
                  <a:srgbClr val="7030A0"/>
                </a:solidFill>
              </a:rPr>
              <a:t> = </a:t>
            </a:r>
            <a:r>
              <a:rPr lang="es-AR" b="1" dirty="0" smtClean="0">
                <a:solidFill>
                  <a:srgbClr val="7030A0"/>
                </a:solidFill>
              </a:rPr>
              <a:t>α.</a:t>
            </a:r>
            <a:r>
              <a:rPr lang="es-AR" b="1" dirty="0" err="1" smtClean="0">
                <a:solidFill>
                  <a:srgbClr val="7030A0"/>
                </a:solidFill>
              </a:rPr>
              <a:t>l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i</a:t>
            </a:r>
            <a:r>
              <a:rPr lang="es-AR" b="1" dirty="0" err="1" smtClean="0">
                <a:solidFill>
                  <a:srgbClr val="7030A0"/>
                </a:solidFill>
              </a:rPr>
              <a:t>.Δtº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 err="1">
                <a:solidFill>
                  <a:srgbClr val="7030A0"/>
                </a:solidFill>
              </a:rPr>
              <a:t>Δl</a:t>
            </a:r>
            <a:r>
              <a:rPr lang="es-AR" b="1" dirty="0">
                <a:solidFill>
                  <a:srgbClr val="7030A0"/>
                </a:solidFill>
              </a:rPr>
              <a:t>/(</a:t>
            </a:r>
            <a:r>
              <a:rPr lang="es-AR" b="1" dirty="0" err="1" smtClean="0">
                <a:solidFill>
                  <a:srgbClr val="7030A0"/>
                </a:solidFill>
              </a:rPr>
              <a:t>l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i</a:t>
            </a:r>
            <a:r>
              <a:rPr lang="es-AR" b="1" dirty="0" err="1" smtClean="0">
                <a:solidFill>
                  <a:srgbClr val="7030A0"/>
                </a:solidFill>
              </a:rPr>
              <a:t>.Δt</a:t>
            </a:r>
            <a:r>
              <a:rPr lang="es-AR" b="1" dirty="0" err="1">
                <a:solidFill>
                  <a:srgbClr val="7030A0"/>
                </a:solidFill>
              </a:rPr>
              <a:t>°</a:t>
            </a:r>
            <a:r>
              <a:rPr lang="es-AR" b="1" dirty="0">
                <a:solidFill>
                  <a:srgbClr val="7030A0"/>
                </a:solidFill>
              </a:rPr>
              <a:t>) = 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(</a:t>
            </a:r>
            <a:r>
              <a:rPr lang="es-AR" b="1" dirty="0" err="1" smtClean="0">
                <a:solidFill>
                  <a:srgbClr val="7030A0"/>
                </a:solidFill>
              </a:rPr>
              <a:t>l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f</a:t>
            </a:r>
            <a:r>
              <a:rPr lang="es-AR" b="1" dirty="0">
                <a:solidFill>
                  <a:srgbClr val="7030A0"/>
                </a:solidFill>
              </a:rPr>
              <a:t> - </a:t>
            </a:r>
            <a:r>
              <a:rPr lang="es-AR" b="1" dirty="0" smtClean="0">
                <a:solidFill>
                  <a:srgbClr val="7030A0"/>
                </a:solidFill>
              </a:rPr>
              <a:t>l</a:t>
            </a:r>
            <a:r>
              <a:rPr lang="es-AR" b="1" baseline="-25000" dirty="0" smtClean="0">
                <a:solidFill>
                  <a:srgbClr val="7030A0"/>
                </a:solidFill>
              </a:rPr>
              <a:t>i</a:t>
            </a:r>
            <a:r>
              <a:rPr lang="es-AR" b="1" dirty="0" smtClean="0">
                <a:solidFill>
                  <a:srgbClr val="7030A0"/>
                </a:solidFill>
              </a:rPr>
              <a:t>)/[(</a:t>
            </a:r>
            <a:r>
              <a:rPr lang="es-AR" b="1" dirty="0" err="1" smtClean="0">
                <a:solidFill>
                  <a:srgbClr val="7030A0"/>
                </a:solidFill>
              </a:rPr>
              <a:t>t°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f</a:t>
            </a:r>
            <a:r>
              <a:rPr lang="es-AR" b="1" dirty="0">
                <a:solidFill>
                  <a:srgbClr val="7030A0"/>
                </a:solidFill>
              </a:rPr>
              <a:t> - </a:t>
            </a:r>
            <a:r>
              <a:rPr lang="es-AR" b="1" dirty="0" err="1" smtClean="0">
                <a:solidFill>
                  <a:srgbClr val="7030A0"/>
                </a:solidFill>
              </a:rPr>
              <a:t>t°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i</a:t>
            </a:r>
            <a:r>
              <a:rPr lang="es-AR" b="1" dirty="0" smtClean="0">
                <a:solidFill>
                  <a:srgbClr val="7030A0"/>
                </a:solidFill>
              </a:rPr>
              <a:t>).l</a:t>
            </a:r>
            <a:r>
              <a:rPr lang="es-AR" b="1" baseline="-25000" dirty="0" smtClean="0">
                <a:solidFill>
                  <a:srgbClr val="7030A0"/>
                </a:solidFill>
              </a:rPr>
              <a:t>i</a:t>
            </a:r>
            <a:r>
              <a:rPr lang="es-AR" b="1" dirty="0" smtClean="0">
                <a:solidFill>
                  <a:srgbClr val="7030A0"/>
                </a:solidFill>
              </a:rPr>
              <a:t>]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l-GR" b="1" dirty="0">
                <a:solidFill>
                  <a:srgbClr val="7030A0"/>
                </a:solidFill>
              </a:rPr>
              <a:t>λ 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(159,82 m - 160 m)/[(20 °C - 95 °</a:t>
            </a:r>
            <a:r>
              <a:rPr lang="es-AR" b="1" dirty="0" smtClean="0">
                <a:solidFill>
                  <a:srgbClr val="7030A0"/>
                </a:solidFill>
              </a:rPr>
              <a:t>C)</a:t>
            </a:r>
            <a:r>
              <a:rPr lang="es-AR" b="1" dirty="0" err="1" smtClean="0">
                <a:solidFill>
                  <a:srgbClr val="7030A0"/>
                </a:solidFill>
              </a:rPr>
              <a:t>x160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m]</a:t>
            </a:r>
          </a:p>
          <a:p>
            <a:r>
              <a:rPr lang="es-AR" b="1" dirty="0">
                <a:solidFill>
                  <a:srgbClr val="7030A0"/>
                </a:solidFill>
              </a:rPr>
              <a:t>Realizamos las </a:t>
            </a:r>
            <a:r>
              <a:rPr lang="es-AR" b="1" dirty="0" smtClean="0">
                <a:solidFill>
                  <a:srgbClr val="7030A0"/>
                </a:solidFill>
              </a:rPr>
              <a:t>operaciones matemáticas: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(-0,18 m)/(-75 </a:t>
            </a:r>
            <a:r>
              <a:rPr lang="es-AR" b="1" dirty="0" err="1">
                <a:solidFill>
                  <a:srgbClr val="7030A0"/>
                </a:solidFill>
              </a:rPr>
              <a:t>°</a:t>
            </a:r>
            <a:r>
              <a:rPr lang="es-AR" b="1" dirty="0" err="1" smtClean="0">
                <a:solidFill>
                  <a:srgbClr val="7030A0"/>
                </a:solidFill>
              </a:rPr>
              <a:t>Cx160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m)</a:t>
            </a:r>
          </a:p>
          <a:p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(-0,18 m)/(-12.000 </a:t>
            </a:r>
            <a:r>
              <a:rPr lang="es-AR" b="1" dirty="0" err="1">
                <a:solidFill>
                  <a:srgbClr val="7030A0"/>
                </a:solidFill>
              </a:rPr>
              <a:t>°C.m</a:t>
            </a:r>
            <a:r>
              <a:rPr lang="es-AR" b="1" dirty="0">
                <a:solidFill>
                  <a:srgbClr val="7030A0"/>
                </a:solidFill>
              </a:rPr>
              <a:t>)</a:t>
            </a:r>
          </a:p>
          <a:p>
            <a:r>
              <a:rPr lang="es-AR" b="1" dirty="0">
                <a:solidFill>
                  <a:srgbClr val="7030A0"/>
                </a:solidFill>
              </a:rPr>
              <a:t>Cancelamos los signos negativos:</a:t>
            </a:r>
          </a:p>
          <a:p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= </a:t>
            </a:r>
            <a:r>
              <a:rPr lang="es-AR" b="1" dirty="0">
                <a:solidFill>
                  <a:srgbClr val="7030A0"/>
                </a:solidFill>
              </a:rPr>
              <a:t>0,18 m/(12.000 </a:t>
            </a:r>
            <a:r>
              <a:rPr lang="es-AR" b="1" dirty="0" err="1">
                <a:solidFill>
                  <a:srgbClr val="7030A0"/>
                </a:solidFill>
              </a:rPr>
              <a:t>°C.m</a:t>
            </a:r>
            <a:r>
              <a:rPr lang="es-AR" b="1" dirty="0">
                <a:solidFill>
                  <a:srgbClr val="7030A0"/>
                </a:solidFill>
              </a:rPr>
              <a:t>)</a:t>
            </a:r>
          </a:p>
          <a:p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 </a:t>
            </a:r>
            <a:r>
              <a:rPr lang="es-AR" b="1" dirty="0">
                <a:solidFill>
                  <a:srgbClr val="7030A0"/>
                </a:solidFill>
              </a:rPr>
              <a:t>= 0,000015/°</a:t>
            </a:r>
            <a:r>
              <a:rPr lang="es-AR" b="1" dirty="0" smtClean="0">
                <a:solidFill>
                  <a:srgbClr val="7030A0"/>
                </a:solidFill>
              </a:rPr>
              <a:t>C</a:t>
            </a:r>
            <a:r>
              <a:rPr lang="es-AR" b="1" dirty="0"/>
              <a:t> 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94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476672"/>
            <a:ext cx="86409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 smtClean="0"/>
              <a:t>7-</a:t>
            </a:r>
            <a:r>
              <a:rPr lang="es-AR" b="1" dirty="0" smtClean="0"/>
              <a:t>¿ Cuál será </a:t>
            </a:r>
            <a:r>
              <a:rPr lang="es-AR" b="1" dirty="0"/>
              <a:t>el </a:t>
            </a:r>
            <a:r>
              <a:rPr lang="es-AR" b="1" dirty="0" smtClean="0"/>
              <a:t>incremento </a:t>
            </a:r>
            <a:r>
              <a:rPr lang="es-AR" b="1" dirty="0"/>
              <a:t>de temperatura sufrido por un trozo de </a:t>
            </a:r>
            <a:r>
              <a:rPr lang="es-AR" b="1" dirty="0" smtClean="0"/>
              <a:t>zinc </a:t>
            </a:r>
            <a:r>
              <a:rPr lang="es-AR" b="1" dirty="0"/>
              <a:t>que </a:t>
            </a:r>
            <a:r>
              <a:rPr lang="es-AR" b="1" dirty="0" smtClean="0"/>
              <a:t>experimentó </a:t>
            </a:r>
            <a:r>
              <a:rPr lang="es-AR" b="1" dirty="0"/>
              <a:t>una variación de volumen de 0,012 dm³, si su volumen inicial es de 8 </a:t>
            </a:r>
            <a:r>
              <a:rPr lang="es-AR" b="1" dirty="0" smtClean="0"/>
              <a:t>dm³?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Respuesta: </a:t>
            </a:r>
            <a:r>
              <a:rPr lang="es-AR" b="1" dirty="0" err="1">
                <a:solidFill>
                  <a:srgbClr val="7030A0"/>
                </a:solidFill>
              </a:rPr>
              <a:t>Δt</a:t>
            </a:r>
            <a:r>
              <a:rPr lang="es-AR" b="1" dirty="0">
                <a:solidFill>
                  <a:srgbClr val="7030A0"/>
                </a:solidFill>
              </a:rPr>
              <a:t> = 16,67 °C</a:t>
            </a:r>
          </a:p>
          <a:p>
            <a:r>
              <a:rPr lang="es-AR" b="1" u="sng" dirty="0">
                <a:solidFill>
                  <a:srgbClr val="7030A0"/>
                </a:solidFill>
              </a:rPr>
              <a:t>Solución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>
                <a:solidFill>
                  <a:srgbClr val="7030A0"/>
                </a:solidFill>
              </a:rPr>
              <a:t>ΔV = </a:t>
            </a:r>
            <a:r>
              <a:rPr lang="es-AR" b="1" dirty="0" smtClean="0">
                <a:solidFill>
                  <a:srgbClr val="7030A0"/>
                </a:solidFill>
              </a:rPr>
              <a:t>3.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.</a:t>
            </a:r>
            <a:r>
              <a:rPr lang="es-AR" b="1" dirty="0" err="1" smtClean="0">
                <a:solidFill>
                  <a:srgbClr val="7030A0"/>
                </a:solidFill>
              </a:rPr>
              <a:t>V</a:t>
            </a:r>
            <a:r>
              <a:rPr lang="es-AR" b="1" baseline="-25000" dirty="0" err="1" smtClean="0">
                <a:solidFill>
                  <a:srgbClr val="7030A0"/>
                </a:solidFill>
              </a:rPr>
              <a:t>i</a:t>
            </a:r>
            <a:r>
              <a:rPr lang="es-AR" b="1" dirty="0" err="1" smtClean="0">
                <a:solidFill>
                  <a:srgbClr val="7030A0"/>
                </a:solidFill>
              </a:rPr>
              <a:t>.Δt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>
                <a:solidFill>
                  <a:srgbClr val="7030A0"/>
                </a:solidFill>
              </a:rPr>
              <a:t>ΔV/(</a:t>
            </a:r>
            <a:r>
              <a:rPr lang="es-AR" b="1" dirty="0" smtClean="0">
                <a:solidFill>
                  <a:srgbClr val="7030A0"/>
                </a:solidFill>
              </a:rPr>
              <a:t>3.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es-AR" b="1" dirty="0" smtClean="0">
                <a:solidFill>
                  <a:srgbClr val="7030A0"/>
                </a:solidFill>
              </a:rPr>
              <a:t>.V</a:t>
            </a:r>
            <a:r>
              <a:rPr lang="es-AR" b="1" baseline="-25000" dirty="0" smtClean="0">
                <a:solidFill>
                  <a:srgbClr val="7030A0"/>
                </a:solidFill>
              </a:rPr>
              <a:t>i</a:t>
            </a:r>
            <a:r>
              <a:rPr lang="es-AR" b="1" dirty="0" smtClean="0">
                <a:solidFill>
                  <a:srgbClr val="7030A0"/>
                </a:solidFill>
              </a:rPr>
              <a:t>) </a:t>
            </a:r>
            <a:r>
              <a:rPr lang="es-AR" b="1" dirty="0">
                <a:solidFill>
                  <a:srgbClr val="7030A0"/>
                </a:solidFill>
              </a:rPr>
              <a:t>= </a:t>
            </a:r>
            <a:r>
              <a:rPr lang="es-AR" b="1" dirty="0" err="1">
                <a:solidFill>
                  <a:srgbClr val="7030A0"/>
                </a:solidFill>
              </a:rPr>
              <a:t>Δt</a:t>
            </a: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 err="1">
                <a:solidFill>
                  <a:srgbClr val="7030A0"/>
                </a:solidFill>
              </a:rPr>
              <a:t>Δt</a:t>
            </a:r>
            <a:r>
              <a:rPr lang="es-AR" b="1" dirty="0">
                <a:solidFill>
                  <a:srgbClr val="7030A0"/>
                </a:solidFill>
              </a:rPr>
              <a:t> = 0,012 dm³/[3.(0,00003/°C).8 dm³]</a:t>
            </a:r>
          </a:p>
          <a:p>
            <a:r>
              <a:rPr lang="es-AR" b="1" dirty="0" err="1">
                <a:solidFill>
                  <a:srgbClr val="7030A0"/>
                </a:solidFill>
              </a:rPr>
              <a:t>Δt</a:t>
            </a:r>
            <a:r>
              <a:rPr lang="es-AR" b="1" dirty="0">
                <a:solidFill>
                  <a:srgbClr val="7030A0"/>
                </a:solidFill>
              </a:rPr>
              <a:t> = 16,67 °C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22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</TotalTime>
  <Words>348</Words>
  <Application>Microsoft Office PowerPoint</Application>
  <PresentationFormat>Presentación en pantalla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Cambria Math</vt:lpstr>
      <vt:lpstr>Retrospección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GUSTAVO</cp:lastModifiedBy>
  <cp:revision>14</cp:revision>
  <dcterms:created xsi:type="dcterms:W3CDTF">2019-08-14T14:58:12Z</dcterms:created>
  <dcterms:modified xsi:type="dcterms:W3CDTF">2021-01-19T00:02:23Z</dcterms:modified>
</cp:coreProperties>
</file>