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311" r:id="rId2"/>
    <p:sldId id="297" r:id="rId3"/>
    <p:sldId id="298" r:id="rId4"/>
    <p:sldId id="301" r:id="rId5"/>
    <p:sldId id="299" r:id="rId6"/>
    <p:sldId id="300" r:id="rId7"/>
    <p:sldId id="302" r:id="rId8"/>
    <p:sldId id="303" r:id="rId9"/>
    <p:sldId id="305" r:id="rId10"/>
    <p:sldId id="304" r:id="rId11"/>
    <p:sldId id="306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4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00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8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53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3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3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9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1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691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8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77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978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1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88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E0D68E-0BE8-4A7A-8326-87FE4DEBC64E}" type="datetimeFigureOut">
              <a:rPr lang="es-AR" smtClean="0"/>
              <a:t>2/2/2021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2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5333" y="1845733"/>
            <a:ext cx="738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/>
              <a:t>Trabajo practico </a:t>
            </a:r>
            <a:r>
              <a:rPr lang="es-ES_tradnl" sz="5400" b="1" dirty="0" err="1" smtClean="0"/>
              <a:t>nº1</a:t>
            </a:r>
            <a:r>
              <a:rPr lang="es-ES_tradnl" sz="5400" b="1" dirty="0" smtClean="0"/>
              <a:t> resuelto</a:t>
            </a:r>
            <a:endParaRPr lang="es-AR" sz="5400" b="1" dirty="0"/>
          </a:p>
        </p:txBody>
      </p:sp>
    </p:spTree>
    <p:extLst>
      <p:ext uri="{BB962C8B-B14F-4D97-AF65-F5344CB8AC3E}">
        <p14:creationId xmlns:p14="http://schemas.microsoft.com/office/powerpoint/2010/main" val="32806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76519" y="456109"/>
                <a:ext cx="11322422" cy="58774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 fontAlgn="base">
                  <a:spcAft>
                    <a:spcPts val="1200"/>
                  </a:spcAft>
                  <a:buSzPts val="1200"/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2-Se 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midió la masa de un trozo de cierto material y se determinó que la misma es de 700 g, siendo su volumen de 2.587.000 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Calcular: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 fontAlgn="base">
                  <a:spcAft>
                    <a:spcPts val="1200"/>
                  </a:spcAft>
                  <a:buSzPts val="1100"/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a-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La densidad del material en kg/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Expresar el resultado en notación científica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 fontAlgn="base">
                  <a:spcAft>
                    <a:spcPts val="1200"/>
                  </a:spcAft>
                  <a:buSzPts val="1100"/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b- 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 peso específico en N/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Expresar el resultado en notación científica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Datos: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700 g 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𝒌𝒈</m:t>
                    </m:r>
                  </m:oMath>
                </a14:m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2.587mm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s-AR" b="1" i="1" baseline="30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s-AR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𝟎𝟎𝟐𝟓𝟖𝟕</m:t>
                    </m:r>
                  </m:oMath>
                </a14:m>
                <a:r>
                  <a:rPr lang="es-AR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20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base">
                  <a:spcAft>
                    <a:spcPts val="1200"/>
                  </a:spcAft>
                  <a:buFont typeface="+mj-lt"/>
                  <a:buAutoNum type="alphaLcPeriod"/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Densidad.</a:t>
                </a:r>
                <a:endParaRPr lang="es-AR" sz="20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den>
                    </m:f>
                    <m:r>
                      <a:rPr lang="es-AR" b="1" i="1">
                        <a:solidFill>
                          <a:srgbClr val="00000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𝟎𝟎𝟐𝟓𝟖𝟕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s-AR" b="1" i="1">
                        <a:solidFill>
                          <a:srgbClr val="00000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270,583 kg/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                  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2,70583x10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kg/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b- Peso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específico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Pe= peso/volumen=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𝒌𝒈𝒙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𝟎𝟎𝟐𝟓𝟖𝟕</m:t>
                            </m:r>
                            <m:r>
                              <a:rPr lang="es-AR" b="1" i="1" baseline="300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= 2.705,84 N/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2,70584x10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N/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9" y="456109"/>
                <a:ext cx="11322422" cy="5877455"/>
              </a:xfrm>
              <a:prstGeom prst="rect">
                <a:avLst/>
              </a:prstGeom>
              <a:blipFill rotWithShape="0">
                <a:blip r:embed="rId2"/>
                <a:stretch>
                  <a:fillRect l="-485" t="-622" r="-4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46045"/>
            <a:ext cx="108114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3-Se han comprado unas placas como las de la figura para colocar en una nave industrial. Las especificaciones y datos sobre este material son los que se detallan a continuación:</a:t>
            </a:r>
            <a:endPara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Lana de Roca</a:t>
            </a:r>
            <a:endPara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sido diseñada básicamente como aislante térmico y absorbente acústico. Su diferencia con la lana de vidrio es que la resistencia al calor es mucho más elevada: hasta </a:t>
            </a:r>
            <a:r>
              <a:rPr kumimoji="0" lang="es-A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650ºC</a:t>
            </a: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A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n 14" descr="https://decibel.com.ar/templates/yootheme/cache/lanaderoca-c670e9d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3" y="2294590"/>
            <a:ext cx="314661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6470" y="2308753"/>
            <a:ext cx="7333130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Características:</a:t>
            </a:r>
          </a:p>
          <a:p>
            <a:pPr algn="just" fontAlgn="base"/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 desprende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lanillas, Alta resistencia al calor,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amigable al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manipuleo,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Respetuosa del medioambiente.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Densidad: 70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kg/</a:t>
            </a:r>
            <a:r>
              <a:rPr lang="es-A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b="1" baseline="30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Espesor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50 mm y 25 mm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Medidas: 1 x 0.60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mts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5801" y="4485648"/>
            <a:ext cx="10932456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Determina: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volumen que ocupará una placa de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50mm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espesor. Exprésalo en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 notación científica.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peso de una placa de 50 mm de espesor y exprésalo en N.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peso específico de la Lana de Roca expresado en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gf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7152" y="1215506"/>
            <a:ext cx="7104529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Volumen de un prisma: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0,050mx1mx0,60m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0,03m</a:t>
            </a:r>
            <a:r>
              <a:rPr lang="es-AR" b="1" baseline="30000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1200"/>
              </a:spcAft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D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m/V   m=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DxV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m= 70 kg/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0,03m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2,1 kg   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Peso=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2,1kgx10m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AR" b="1" baseline="30000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21N</a:t>
            </a:r>
            <a:endParaRPr lang="es-AR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1200"/>
              </a:spcAft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c- Pe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70kgf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pero   es lo mismo que escribir </a:t>
            </a:r>
            <a:endParaRPr lang="es-AR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fontAlgn="base">
              <a:spcAft>
                <a:spcPts val="1200"/>
              </a:spcAft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Pe=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70.000gf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Pero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1.000.000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reemplazando: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Pe=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70.000gf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Pe=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70.000gf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/1.000.000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= 0,07 </a:t>
            </a:r>
            <a:r>
              <a:rPr lang="es-AR" b="1" dirty="0" err="1" smtClean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gf</a:t>
            </a:r>
            <a:r>
              <a:rPr lang="es-AR" b="1" dirty="0" smtClean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 smtClean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 smtClean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b="1" baseline="30000" dirty="0" smtClean="0">
              <a:solidFill>
                <a:srgbClr val="7030A0"/>
              </a:solidFill>
              <a:highlight>
                <a:srgbClr val="D3D3D3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 fontAlgn="base">
              <a:spcAft>
                <a:spcPts val="1200"/>
              </a:spcAft>
            </a:pPr>
            <a:r>
              <a:rPr lang="es-AR" b="1" dirty="0" smtClean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o bien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7x10</a:t>
            </a:r>
            <a:r>
              <a:rPr lang="es-AR" b="1" baseline="30000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-2 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gf</a:t>
            </a:r>
            <a:r>
              <a:rPr lang="es-AR" b="1" dirty="0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>
                <a:solidFill>
                  <a:srgbClr val="7030A0"/>
                </a:solidFill>
                <a:highlight>
                  <a:srgbClr val="D3D3D3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14" descr="https://decibel.com.ar/templates/yootheme/cache/lanaderoca-c670e9d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3" y="2294590"/>
            <a:ext cx="3146611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25985" y="743932"/>
            <a:ext cx="10456097" cy="249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Aft>
                <a:spcPts val="1200"/>
              </a:spcAft>
              <a:buSzPts val="1200"/>
            </a:pP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4-Se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 decidido colocar una barrera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termoacustica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 el cielorraso de una vivienda para lo cual se utilizarán placas de fácil colocación en seco. El peso del cielorraso es de aproximadamente 2,50 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kgf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AR" b="1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incluyendo accesorios de colocación. Con estos datos determina: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peso de un panel.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densidad del material en g/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lang="es-AR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200"/>
              </a:spcAft>
              <a:buFont typeface="+mj-lt"/>
              <a:buAutoNum type="alphaLcPeriod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peso específico en N/</a:t>
            </a:r>
            <a:r>
              <a:rPr lang="es-AR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s-AR" b="1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 descr="https://decibel.com.ar/images/espumas/prisma-infotecnica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AR"/>
          </a:p>
        </p:txBody>
      </p:sp>
      <p:grpSp>
        <p:nvGrpSpPr>
          <p:cNvPr id="3" name="Grupo 2"/>
          <p:cNvGrpSpPr/>
          <p:nvPr/>
        </p:nvGrpSpPr>
        <p:grpSpPr>
          <a:xfrm>
            <a:off x="8020386" y="2456777"/>
            <a:ext cx="3147060" cy="1859280"/>
            <a:chOff x="0" y="0"/>
            <a:chExt cx="3147060" cy="1859280"/>
          </a:xfrm>
        </p:grpSpPr>
        <p:pic>
          <p:nvPicPr>
            <p:cNvPr id="4" name="Imagen 3" descr="Cielorraso-antihumedad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360" cy="15322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1882140" y="0"/>
              <a:ext cx="1264920" cy="1859280"/>
              <a:chOff x="0" y="0"/>
              <a:chExt cx="1264920" cy="1859280"/>
            </a:xfrm>
          </p:grpSpPr>
          <p:pic>
            <p:nvPicPr>
              <p:cNvPr id="6" name="Imagen 5" descr="roma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64920" cy="12693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Cuadro de texto 15"/>
              <p:cNvSpPr txBox="1"/>
              <p:nvPr/>
            </p:nvSpPr>
            <p:spPr>
              <a:xfrm>
                <a:off x="0" y="1203960"/>
                <a:ext cx="1264920" cy="6553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750"/>
                  </a:spcAft>
                </a:pPr>
                <a:r>
                  <a:rPr lang="es-AR" sz="1000" b="1" i="1">
                    <a:solidFill>
                      <a:srgbClr val="121212"/>
                    </a:solidFill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Placa 610mm x 610 mmx25mm</a:t>
                </a:r>
                <a:endParaRPr lang="es-AR" sz="1100" b="1" i="1">
                  <a:solidFill>
                    <a:srgbClr val="2E74B5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936476" y="3523654"/>
                <a:ext cx="9964270" cy="3119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Aft>
                    <a:spcPts val="1200"/>
                  </a:spcAft>
                </a:pPr>
                <a:r>
                  <a:rPr lang="es-AR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 fontAlgn="base">
                  <a:spcAft>
                    <a:spcPts val="1200"/>
                  </a:spcAft>
                  <a:buFont typeface="+mj-lt"/>
                  <a:buAutoNum type="alphaLcPeriod"/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1metro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cuadrado pesa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2,5kgf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(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0,61mx0,61m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pesarán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1m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---------- 2,5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kgf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0,3721m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---- x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kgf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</a:t>
                </a:r>
                <a:endParaRPr lang="es-AR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xkgf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𝒌𝒈𝒇𝒙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𝟑𝟕𝟐𝟏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s-AR" b="1" i="1">
                        <a:solidFill>
                          <a:srgbClr val="7030A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0,93025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kgf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peso de un panel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76" y="3523654"/>
                <a:ext cx="9964270" cy="3119059"/>
              </a:xfrm>
              <a:prstGeom prst="rect">
                <a:avLst/>
              </a:prstGeom>
              <a:blipFill rotWithShape="0">
                <a:blip r:embed="rId4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5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089212" y="1164154"/>
                <a:ext cx="9641541" cy="35702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b- D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= m/v= 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0,93025kg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vol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panel=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0,93025kg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/(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0,61mx0,61mx0,025m</a:t>
                </a: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)=</a:t>
                </a:r>
              </a:p>
              <a:p>
                <a:pPr lvl="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s-AR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D=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0,93025kg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0,0093025m</a:t>
                </a:r>
                <a:r>
                  <a:rPr lang="es-AR" b="1" baseline="30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= 100 </a:t>
                </a: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kg/</a:t>
                </a:r>
                <a:r>
                  <a:rPr lang="es-AR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b="1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endParaRPr lang="es-AR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D= </a:t>
                </a:r>
                <a:r>
                  <a:rPr lang="es-AR" b="1" dirty="0" err="1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es-AR" b="1" strike="sngStrike" dirty="0" err="1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00</a:t>
                </a:r>
                <a:r>
                  <a:rPr lang="es-AR" b="1" dirty="0" err="1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:r>
                  <a:rPr lang="es-AR" b="1" dirty="0" err="1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0,1g</a:t>
                </a:r>
                <a:r>
                  <a:rPr lang="es-AR" b="1" dirty="0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s-AR" b="1" dirty="0" err="1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cm</a:t>
                </a:r>
                <a:r>
                  <a:rPr lang="es-AR" b="1" baseline="30000" dirty="0" err="1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b="1" baseline="30000" dirty="0" smtClean="0">
                  <a:solidFill>
                    <a:srgbClr val="7030A0"/>
                  </a:solidFill>
                  <a:highlight>
                    <a:srgbClr val="D3D3D3"/>
                  </a:highlight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184150" algn="just" fontAlgn="base">
                  <a:spcAft>
                    <a:spcPts val="1200"/>
                  </a:spcAft>
                </a:pPr>
                <a:endParaRPr lang="es-AR" sz="20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c-Pe</a:t>
                </a:r>
                <a:r>
                  <a:rPr lang="es-AR" b="1" dirty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:r>
                  <a:rPr lang="es-AR" b="1" dirty="0" err="1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Dxg</a:t>
                </a:r>
                <a:r>
                  <a:rPr lang="es-AR" b="1" dirty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100 kg/</a:t>
                </a:r>
                <a:r>
                  <a:rPr lang="es-AR" b="1" dirty="0" err="1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 err="1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es-AR" b="1" dirty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10 </a:t>
                </a:r>
                <a:r>
                  <a:rPr lang="es-AR" b="1" dirty="0" smtClean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m/</a:t>
                </a:r>
                <a:r>
                  <a:rPr lang="es-AR" b="1" dirty="0" err="1" smtClean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s</a:t>
                </a:r>
                <a:r>
                  <a:rPr lang="es-AR" b="1" baseline="30000" dirty="0" err="1" smtClean="0">
                    <a:solidFill>
                      <a:srgbClr val="00000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s-AR" b="1" baseline="30000" dirty="0" smtClean="0">
                  <a:solidFill>
                    <a:srgbClr val="000000"/>
                  </a:solidFill>
                  <a:highlight>
                    <a:srgbClr val="D3D3D3"/>
                  </a:highlight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lvl="0"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Pe</a:t>
                </a:r>
                <a:r>
                  <a:rPr lang="es-AR" b="1" dirty="0" smtClean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:r>
                  <a:rPr lang="es-AR" b="1" dirty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1.000 N/</a:t>
                </a:r>
                <a:r>
                  <a:rPr lang="es-AR" b="1" dirty="0" err="1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2" y="1164154"/>
                <a:ext cx="9641541" cy="3570208"/>
              </a:xfrm>
              <a:prstGeom prst="rect">
                <a:avLst/>
              </a:prstGeom>
              <a:blipFill rotWithShape="0">
                <a:blip r:embed="rId2"/>
                <a:stretch>
                  <a:fillRect l="-569" t="-1024" b="-17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6723529" y="2456776"/>
            <a:ext cx="4443917" cy="2729468"/>
            <a:chOff x="0" y="0"/>
            <a:chExt cx="3147060" cy="1532255"/>
          </a:xfrm>
        </p:grpSpPr>
        <p:pic>
          <p:nvPicPr>
            <p:cNvPr id="4" name="Imagen 3" descr="Cielorraso-antihumeda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360" cy="1532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 descr="rom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140" y="0"/>
              <a:ext cx="1264920" cy="12693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1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4"/>
          <p:cNvSpPr txBox="1"/>
          <p:nvPr/>
        </p:nvSpPr>
        <p:spPr>
          <a:xfrm>
            <a:off x="1358153" y="1292088"/>
            <a:ext cx="8538882" cy="68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1-Dados </a:t>
            </a:r>
            <a:r>
              <a:rPr lang="es-A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siguientes valores, exprésalos en las unidades que se solicitan en la columna de la derecha. 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40677"/>
              </p:ext>
            </p:extLst>
          </p:nvPr>
        </p:nvGraphicFramePr>
        <p:xfrm>
          <a:off x="2584174" y="2186610"/>
          <a:ext cx="6573273" cy="2616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3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0,00000014 km</a:t>
                      </a:r>
                      <a:endParaRPr lang="es-A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mm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 km</a:t>
                      </a:r>
                      <a:endParaRPr lang="es-A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>
                          <a:solidFill>
                            <a:schemeClr val="bg1"/>
                          </a:solidFill>
                          <a:effectLst/>
                        </a:rPr>
                        <a:t>            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325,567 m</a:t>
                      </a:r>
                      <a:endParaRPr lang="es-A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>
                          <a:effectLst/>
                        </a:rPr>
                        <a:t>             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</a:rPr>
                        <a:t>cm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0,237 g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>
                          <a:effectLst/>
                        </a:rPr>
                        <a:t>          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</a:rPr>
                        <a:t>kg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12,87 h</a:t>
                      </a:r>
                      <a:endParaRPr lang="es-A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>
                          <a:effectLst/>
                        </a:rPr>
                        <a:t>            </a:t>
                      </a:r>
                      <a:r>
                        <a:rPr lang="es-AR" sz="1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9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1200"/>
                        </a:spcAft>
                      </a:pPr>
                      <a:r>
                        <a:rPr lang="es-A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0,09s</a:t>
                      </a:r>
                      <a:endParaRPr lang="es-A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200"/>
                        </a:spcAft>
                      </a:pPr>
                      <a:r>
                        <a:rPr lang="es-AR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5970494" y="2559179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0,14    mm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970494" y="4067189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46.332  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970494" y="2921937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14.000.000  m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970494" y="3672223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0,000234  kg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970494" y="3297080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32.556,7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970494" y="4462155"/>
            <a:ext cx="3200400" cy="3361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0,000025  h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6682" y="1781690"/>
            <a:ext cx="6777318" cy="32946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Expresa los siguientes valores en  forma decimal: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500"/>
              </a:spcBef>
              <a:spcAft>
                <a:spcPts val="1200"/>
              </a:spcAft>
            </a:pPr>
            <a:r>
              <a:rPr lang="es-A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3x10</a:t>
            </a:r>
            <a:r>
              <a:rPr lang="es-AR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-5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km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500"/>
              </a:spcBef>
              <a:spcAft>
                <a:spcPts val="1200"/>
              </a:spcAft>
            </a:pPr>
            <a:r>
              <a:rPr lang="es-A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5x10</a:t>
            </a:r>
            <a:r>
              <a:rPr lang="es-AR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mm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500"/>
              </a:spcBef>
              <a:spcAft>
                <a:spcPts val="1200"/>
              </a:spcAft>
            </a:pPr>
            <a:r>
              <a:rPr lang="es-A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3,25567x10</a:t>
            </a:r>
            <a:r>
              <a:rPr lang="es-AR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m=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500"/>
              </a:spcBef>
              <a:spcAft>
                <a:spcPts val="1200"/>
              </a:spcAft>
            </a:pPr>
            <a:r>
              <a:rPr lang="es-A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2,37x10</a:t>
            </a:r>
            <a:r>
              <a:rPr lang="es-AR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-4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                                        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500"/>
              </a:spcBef>
              <a:spcAft>
                <a:spcPts val="1200"/>
              </a:spcAft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1,287 </a:t>
            </a:r>
            <a:r>
              <a:rPr lang="es-A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x10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                                         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A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9x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s-AR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 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85333" y="2777041"/>
            <a:ext cx="1317812" cy="2958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mm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31861" y="3281082"/>
            <a:ext cx="1317812" cy="2958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3255,67m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85333" y="3772034"/>
            <a:ext cx="1317812" cy="2958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0,000237g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55341" y="4276254"/>
            <a:ext cx="1317812" cy="2958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0,128h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26427" y="4686434"/>
            <a:ext cx="1317812" cy="2958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0,000009s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63235" y="2296152"/>
            <a:ext cx="1541930" cy="2844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0,00003km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927848" y="516552"/>
                <a:ext cx="10502152" cy="57994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-90170" algn="l"/>
                    <a:tab pos="270510" algn="l"/>
                  </a:tabLst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 El 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Peso específico de un material es de 2.350 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kgf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exprésalo en: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 fontAlgn="base">
                  <a:lnSpc>
                    <a:spcPct val="200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AR" b="1" dirty="0" err="1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gf</a:t>
                </a:r>
                <a:r>
                  <a:rPr lang="es-AR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s-AR" b="1" dirty="0" err="1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b="1" baseline="30000" dirty="0" smtClean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2.350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𝒈𝒇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porque </a:t>
                </a:r>
                <a:r>
                  <a:rPr lang="es-AR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s-AR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1kgf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s-AR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1.000gf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1m</a:t>
                </a:r>
                <a:r>
                  <a:rPr lang="es-AR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1.000.000 </a:t>
                </a:r>
                <a:r>
                  <a:rPr lang="es-AR" b="1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s-AR" b="1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Entonces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reemplazo  y queda </a:t>
                </a: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2.35</a:t>
                </a:r>
                <a:r>
                  <a:rPr lang="es-AR" b="1" strike="sng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 strike="sng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𝒈𝒇</m:t>
                        </m:r>
                      </m:num>
                      <m:den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 strike="sng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2,35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gf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Pe  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b- N/</a:t>
                </a:r>
                <a:r>
                  <a:rPr lang="es-AR" b="1" dirty="0" err="1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703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Dijimos que numéricamente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1kgf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equivale a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1kg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masa, no así conceptualmente.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703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Entonces : 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2.350kgx10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23.500N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recuerda N es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kgx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6703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Luego: Pe=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23.500N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8" y="516552"/>
                <a:ext cx="10502152" cy="5799408"/>
              </a:xfrm>
              <a:prstGeom prst="rect">
                <a:avLst/>
              </a:prstGeom>
              <a:blipFill rotWithShape="0">
                <a:blip r:embed="rId2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726141" y="1002616"/>
                <a:ext cx="10690412" cy="46456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4- Determina </a:t>
                </a:r>
                <a:r>
                  <a:rPr lang="es-A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densidad de un material del cual tenemos una muestra cuyo peso es de 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15N</a:t>
                </a:r>
                <a:r>
                  <a:rPr lang="es-A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su volumen de 125 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Expresa 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resultado en Kg/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g/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D= masa/volumen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Masa= peso en Newton/g=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15N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1,5 kg que equivalen a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1.500g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Volumen = 125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 equivalen a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0,000125m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Ahora si podemos calcular la densidad en las unidades que nos solicitan: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𝟓𝟎𝟎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𝟏𝟐𝟓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12g</a:t>
                </a:r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s-AR" sz="2000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𝟓𝟎𝟎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𝟎𝟎𝟎𝟏𝟐𝟓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12.000 kg/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1002616"/>
                <a:ext cx="10690412" cy="4645695"/>
              </a:xfrm>
              <a:prstGeom prst="rect">
                <a:avLst/>
              </a:prstGeom>
              <a:blipFill rotWithShape="0">
                <a:blip r:embed="rId2"/>
                <a:stretch>
                  <a:fillRect l="-570" t="-655" r="-5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0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766482" y="873814"/>
                <a:ext cx="10744200" cy="48191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5- Dado </a:t>
                </a:r>
                <a:r>
                  <a:rPr lang="es-A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Pe de un material y su masa determina su volumen en 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en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Pe=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2.500N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masa= 123 kg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poder despejar el volumen de la fórmula de Pe primero debo transformar la masa en peso en N: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Peso: 123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kgx10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1.230 N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Ahora si puedo despejar de la fórmula: Pe=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𝑷𝒆𝒔𝒐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𝑽𝒐𝒍𝒖𝒎𝒆𝒏</m:t>
                        </m:r>
                      </m:den>
                    </m:f>
                  </m:oMath>
                </a14:m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Volumen=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𝑷𝒆𝒔𝒐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𝑷𝒆</m:t>
                        </m:r>
                      </m:den>
                    </m:f>
                  </m:oMath>
                </a14:m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𝟏𝟐𝟑𝟎</m:t>
                        </m:r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  <m:f>
                          <m:fPr>
                            <m:ctrlP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sz="2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sz="2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sz="2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Volumen=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𝑷𝒆𝒔𝒐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𝑷𝒆</m:t>
                        </m:r>
                      </m:den>
                    </m:f>
                  </m:oMath>
                </a14:m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𝟏𝟐𝟑𝟎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sz="20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  <m:f>
                          <m:fPr>
                            <m:ctrlP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AR" sz="20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𝑵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sz="2000" b="1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AR" sz="2000" b="1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s-AR" sz="2000" b="1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 0,492 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baseline="300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492.000cm</a:t>
                </a:r>
                <a:r>
                  <a:rPr lang="es-AR" sz="2000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2" y="873814"/>
                <a:ext cx="10744200" cy="4819140"/>
              </a:xfrm>
              <a:prstGeom prst="rect">
                <a:avLst/>
              </a:prstGeom>
              <a:blipFill rotWithShape="0">
                <a:blip r:embed="rId2"/>
                <a:stretch>
                  <a:fillRect l="-624" t="-63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5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062317" y="1132827"/>
                <a:ext cx="10152529" cy="46555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6- </a:t>
                </a:r>
                <a:r>
                  <a:rPr lang="es-AR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Conocida </a:t>
                </a:r>
                <a:r>
                  <a:rPr lang="es-A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densidad de un material determina el peso de una muestra del mismo (en N y </a:t>
                </a:r>
                <a:r>
                  <a:rPr lang="es-AR" sz="20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Kgf</a:t>
                </a:r>
                <a:r>
                  <a:rPr lang="es-AR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de la que se conoce su volumen.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D=870 Kg/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340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𝒎𝒂𝒔𝒂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𝒗𝒐𝒍𝒖𝒎𝒆𝒏</m:t>
                        </m:r>
                      </m:den>
                    </m:f>
                  </m:oMath>
                </a14:m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AR" sz="20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s-AR" sz="20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870 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𝒎𝒂𝒔𝒂</m:t>
                        </m:r>
                      </m:num>
                      <m:den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AR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𝟑𝟒𝟎</m:t>
                        </m:r>
                        <m:sSup>
                          <m:sSupPr>
                            <m:ctrlP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Masa= 870 Kg/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0,340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sz="2000" b="1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295,80kg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Peso= 295,80 </a:t>
                </a:r>
                <a:r>
                  <a:rPr lang="es-AR" sz="2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kgf</a:t>
                </a:r>
                <a:endParaRPr lang="es-A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Peso= 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295,80kgx10</a:t>
                </a:r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m/</a:t>
                </a:r>
                <a:r>
                  <a:rPr lang="es-AR" sz="2000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s-AR" sz="2000" b="1" baseline="300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s-AR" sz="2000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2958 N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17" y="1132827"/>
                <a:ext cx="10152529" cy="4655570"/>
              </a:xfrm>
              <a:prstGeom prst="rect">
                <a:avLst/>
              </a:prstGeom>
              <a:blipFill rotWithShape="0">
                <a:blip r:embed="rId2"/>
                <a:stretch>
                  <a:fillRect l="-600" t="-785" r="-600" b="-11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6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586752" y="1042030"/>
                <a:ext cx="8122023" cy="48607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7-¿Cuántas </a:t>
                </a:r>
                <a:r>
                  <a:rPr lang="es-AR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horas hay en 1 segundo?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3600s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----------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1hora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1s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-------------    x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horas      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horas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𝒔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𝒉</m:t>
                        </m:r>
                      </m:num>
                      <m:den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𝟑𝟔𝟎𝟎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0,000277778 horas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80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8- ¿Cuántos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segundos hay en una hora?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spcAft>
                    <a:spcPts val="80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spcAft>
                    <a:spcPts val="800"/>
                  </a:spcAft>
                </a:pP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1 hora hay 60 minutos y 3600 segundos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AR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9-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¿Cuántos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 hay en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1m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1000m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--------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1km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1m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--------------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xkm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s-AR" b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km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𝒌𝒎</m:t>
                        </m:r>
                      </m:num>
                      <m:den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𝟏𝟎𝟎𝟎</m:t>
                        </m:r>
                        <m:r>
                          <a:rPr lang="es-AR" b="1" i="1" strike="sngStrike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s-A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0,001km</a:t>
                </a:r>
                <a:endParaRPr lang="es-AR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2" y="1042030"/>
                <a:ext cx="8122023" cy="4860754"/>
              </a:xfrm>
              <a:prstGeom prst="rect">
                <a:avLst/>
              </a:prstGeom>
              <a:blipFill rotWithShape="0">
                <a:blip r:embed="rId2"/>
                <a:stretch>
                  <a:fillRect l="-600" t="-7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24436" y="500863"/>
                <a:ext cx="11134164" cy="57881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Aft>
                    <a:spcPts val="800"/>
                  </a:spcAft>
                  <a:buSzPts val="1200"/>
                </a:pPr>
                <a:r>
                  <a:rPr lang="es-AR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1-En un </a:t>
                </a:r>
                <a:r>
                  <a:rPr lang="es-AR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obrador se debe colocar un tanque de almacenamiento de gasolina. El mismo debe almacenar </a:t>
                </a:r>
                <a:r>
                  <a:rPr lang="es-AR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3.500 kg  </a:t>
                </a:r>
                <a:r>
                  <a:rPr lang="es-AR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dicho combustible. Si la densidad de la gasolina es de 680 Kg/</a:t>
                </a:r>
                <a:r>
                  <a:rPr lang="es-AR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determina: 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AR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volumen del </a:t>
                </a:r>
                <a:r>
                  <a:rPr lang="es-AR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tanque.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s-AR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peso específico de la gasolina en </a:t>
                </a:r>
                <a:r>
                  <a:rPr lang="es-AR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kgf</a:t>
                </a:r>
                <a:r>
                  <a:rPr lang="es-AR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s-AR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s-AR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en </a:t>
                </a:r>
                <a:r>
                  <a:rPr lang="es-AR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N/</a:t>
                </a:r>
                <a:r>
                  <a:rPr lang="es-AR" b="1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s-AR" b="1" baseline="30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AR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AR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a-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poder obtener el volumen del tanque, primero debemos centrarnos en la fórmula principal de la </a:t>
                </a:r>
                <a:r>
                  <a:rPr lang="es-AR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densidad:</a:t>
                </a:r>
                <a:endParaRPr lang="es-AR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D= m/v       v= m/D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Sustituyendo nuestros datos en la fórmula, obtenemos: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𝟔𝟖𝟎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𝒌𝒈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s-AR" b="1" i="1">
                        <a:solidFill>
                          <a:srgbClr val="7030A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AR" b="1" i="1">
                        <a:solidFill>
                          <a:srgbClr val="7030A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s-AR" b="1" i="1">
                        <a:solidFill>
                          <a:srgbClr val="7030A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s-AR" b="1" i="1">
                        <a:solidFill>
                          <a:srgbClr val="7030A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𝟏𝟒𝟕𝟎𝟓𝟖𝟖𝟐𝟒</m:t>
                    </m:r>
                  </m:oMath>
                </a14:m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sz="20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89535"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b-Peso específico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Pe= Peso/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Vol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3.500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Kgf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/ 5,147058824 </a:t>
                </a:r>
                <a:r>
                  <a:rPr lang="es-AR" b="1" dirty="0" err="1" smtClean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 smtClean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endParaRPr lang="es-AR" b="1" baseline="30000" dirty="0" smtClean="0">
                  <a:solidFill>
                    <a:srgbClr val="000000"/>
                  </a:solidFill>
                  <a:effectLst/>
                  <a:highlight>
                    <a:srgbClr val="D3D3D3"/>
                  </a:highlight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>
                    <a:solidFill>
                      <a:srgbClr val="7030A0"/>
                    </a:solidFill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Pe= </a:t>
                </a:r>
                <a:r>
                  <a:rPr lang="es-AR" b="1" dirty="0" smtClean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680 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kgf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s-AR" b="1" baseline="30000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ya que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1kg</a:t>
                </a:r>
                <a14:m>
                  <m:oMath xmlns:m="http://schemas.openxmlformats.org/officeDocument/2006/math">
                    <m:r>
                      <a:rPr lang="es-AR" b="1" i="1">
                        <a:solidFill>
                          <a:srgbClr val="000000"/>
                        </a:solidFill>
                        <a:effectLst/>
                        <a:highlight>
                          <a:srgbClr val="D3D3D3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es-AR" b="1" dirty="0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s-AR" b="1" dirty="0" err="1">
                    <a:solidFill>
                      <a:srgbClr val="00000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1kgf</a:t>
                </a:r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fontAlgn="base">
                  <a:spcAft>
                    <a:spcPts val="1200"/>
                  </a:spcAft>
                </a:pPr>
                <a:r>
                  <a:rPr lang="es-AR" b="1" dirty="0" smtClean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Pe= Peso/</a:t>
                </a:r>
                <a:r>
                  <a:rPr lang="es-AR" b="1" dirty="0" err="1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Vol</a:t>
                </a:r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𝟓𝟎𝟎</m:t>
                        </m:r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𝒌𝒈𝒙</m:t>
                        </m:r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𝟏𝟒𝟕𝟎𝟓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>
                    <a:solidFill>
                      <a:srgbClr val="7030A0"/>
                    </a:solidFill>
                    <a:effectLst/>
                    <a:highlight>
                      <a:srgbClr val="D3D3D3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 = 6.800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b="1" i="1">
                            <a:solidFill>
                              <a:srgbClr val="7030A0"/>
                            </a:solidFill>
                            <a:effectLst/>
                            <a:highlight>
                              <a:srgbClr val="D3D3D3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AR" b="1" i="1">
                                <a:solidFill>
                                  <a:srgbClr val="7030A0"/>
                                </a:solidFill>
                                <a:effectLst/>
                                <a:highlight>
                                  <a:srgbClr val="D3D3D3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s-AR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6" y="500863"/>
                <a:ext cx="11134164" cy="5788123"/>
              </a:xfrm>
              <a:prstGeom prst="rect">
                <a:avLst/>
              </a:prstGeom>
              <a:blipFill rotWithShape="0">
                <a:blip r:embed="rId2"/>
                <a:stretch>
                  <a:fillRect l="-438" t="-526" r="-43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1941</TotalTime>
  <Words>660</Words>
  <Application>Microsoft Office PowerPoint</Application>
  <PresentationFormat>Panorámica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Garamond</vt:lpstr>
      <vt:lpstr>Symbol</vt:lpstr>
      <vt:lpstr>Times New Roman</vt:lpstr>
      <vt:lpstr>Verdana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</dc:title>
  <dc:creator>usuario</dc:creator>
  <cp:lastModifiedBy>GUSTAVO</cp:lastModifiedBy>
  <cp:revision>186</cp:revision>
  <dcterms:created xsi:type="dcterms:W3CDTF">2018-11-14T12:15:36Z</dcterms:created>
  <dcterms:modified xsi:type="dcterms:W3CDTF">2021-02-02T12:55:36Z</dcterms:modified>
</cp:coreProperties>
</file>